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7" r:id="rId2"/>
    <p:sldId id="294" r:id="rId3"/>
    <p:sldId id="312" r:id="rId4"/>
    <p:sldId id="311" r:id="rId5"/>
    <p:sldId id="309" r:id="rId6"/>
    <p:sldId id="300" r:id="rId7"/>
    <p:sldId id="308" r:id="rId8"/>
    <p:sldId id="313" r:id="rId9"/>
    <p:sldId id="314" r:id="rId10"/>
    <p:sldId id="325" r:id="rId11"/>
    <p:sldId id="316" r:id="rId12"/>
    <p:sldId id="317" r:id="rId13"/>
    <p:sldId id="315" r:id="rId14"/>
    <p:sldId id="318" r:id="rId15"/>
    <p:sldId id="324" r:id="rId16"/>
    <p:sldId id="319" r:id="rId17"/>
    <p:sldId id="320" r:id="rId18"/>
    <p:sldId id="321" r:id="rId19"/>
    <p:sldId id="323" r:id="rId20"/>
    <p:sldId id="299" r:id="rId21"/>
    <p:sldId id="257" r:id="rId22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8C8"/>
    <a:srgbClr val="0B6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9815" autoAdjust="0"/>
  </p:normalViewPr>
  <p:slideViewPr>
    <p:cSldViewPr snapToGrid="0" snapToObjects="1">
      <p:cViewPr varScale="1">
        <p:scale>
          <a:sx n="109" d="100"/>
          <a:sy n="109" d="100"/>
        </p:scale>
        <p:origin x="-968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4C7417-D6A5-421A-9AAC-0DE82A17F4B7}" type="datetimeFigureOut">
              <a:rPr lang="en-US"/>
              <a:pPr>
                <a:defRPr/>
              </a:pPr>
              <a:t>25.07.16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8502D0-08F5-4A90-BA44-BE5DAF7CA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557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CD71DB-CF5D-4C22-BBDB-B113410B4D3E}" type="datetimeFigureOut">
              <a:rPr lang="en-US"/>
              <a:pPr>
                <a:defRPr/>
              </a:pPr>
              <a:t>25.07.16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3CBAE6-690F-4F67-8B95-C026FA0477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764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29B7-9441-4074-A57A-391CB438EA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8F9EF-41D6-4138-94A0-18BB50C53E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3D5C-50F6-4342-A1AC-2C84D243DF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968375"/>
          </a:xfrm>
          <a:prstGeom prst="rect">
            <a:avLst/>
          </a:prstGeom>
          <a:solidFill>
            <a:srgbClr val="0B6DBB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5" name="Picture 6" descr="VSTJ_logo-04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8638" y="5129213"/>
            <a:ext cx="15398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45"/>
            <a:ext cx="8229600" cy="9525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605"/>
            <a:ext cx="8229600" cy="40205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smtClean="0">
                <a:latin typeface="Helvetica"/>
                <a:cs typeface="Helvetica"/>
              </a:defRPr>
            </a:lvl1pPr>
          </a:lstStyle>
          <a:p>
            <a:pPr>
              <a:defRPr/>
            </a:pPr>
            <a:fld id="{BA01FDC0-417F-4B2F-9B54-E35027DB864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>
            <a:noAutofit/>
          </a:bodyPr>
          <a:lstStyle>
            <a:lvl1pPr algn="l">
              <a:defRPr sz="3200" b="0" cap="all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2710-B993-4897-BEDD-082D59556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C2BB-92F3-45A3-B61B-5BB02CAC90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E4C3-272C-4ACA-8D4E-A3CB881D9E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35A3-DD5F-44D2-838B-29AF2CD6BD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ADB4-A622-4CC2-B061-4BB58413AB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DE60-C2B3-46ED-919C-C8A1F1ACE9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FC25-6FC7-4ADD-B8FB-DBF2F9B027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B6DB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DC067-38D8-4E97-B1DA-4C68D192290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kern="1200">
          <a:solidFill>
            <a:srgbClr val="0B6DBB"/>
          </a:solidFill>
          <a:latin typeface="Helvetica"/>
          <a:ea typeface="+mj-ea"/>
          <a:cs typeface="Helvetica"/>
        </a:defRPr>
      </a:lvl1pPr>
      <a:lvl2pPr algn="l" defTabSz="457200" rtl="0" fontAlgn="base">
        <a:spcBef>
          <a:spcPct val="0"/>
        </a:spcBef>
        <a:spcAft>
          <a:spcPct val="0"/>
        </a:spcAft>
        <a:defRPr sz="4000">
          <a:solidFill>
            <a:srgbClr val="0B6DBB"/>
          </a:solidFill>
          <a:latin typeface="Helvetica" pitchFamily="34" charset="0"/>
          <a:cs typeface="Helvetic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>
          <a:solidFill>
            <a:srgbClr val="0B6DBB"/>
          </a:solidFill>
          <a:latin typeface="Helvetica" pitchFamily="34" charset="0"/>
          <a:cs typeface="Helvetic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>
          <a:solidFill>
            <a:srgbClr val="0B6DBB"/>
          </a:solidFill>
          <a:latin typeface="Helvetica" pitchFamily="34" charset="0"/>
          <a:cs typeface="Helvetic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>
          <a:solidFill>
            <a:srgbClr val="0B6DBB"/>
          </a:solidFill>
          <a:latin typeface="Helvetica" pitchFamily="34" charset="0"/>
          <a:cs typeface="Helvetic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B6DBB"/>
          </a:solidFill>
          <a:latin typeface="Helvetica" pitchFamily="34" charset="0"/>
          <a:cs typeface="Helvetic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B6DBB"/>
          </a:solidFill>
          <a:latin typeface="Helvetica" pitchFamily="34" charset="0"/>
          <a:cs typeface="Helvetic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B6DBB"/>
          </a:solidFill>
          <a:latin typeface="Helvetica" pitchFamily="34" charset="0"/>
          <a:cs typeface="Helvetic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B6DBB"/>
          </a:solidFill>
          <a:latin typeface="Helvetica" pitchFamily="34" charset="0"/>
          <a:cs typeface="Helvetica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0B6DBB"/>
        </a:buClr>
        <a:buFont typeface="Arial" charset="0"/>
        <a:buChar char="•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stj.cz/?pg=vyzkum&amp;co=mhm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stj.cz/?pg=vyzkum&amp;co=mhm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s://drive.google.com/open?id=1slc3FRjlOFkfeBmselqzf67nZA9H4oHMChQK37IY7Z8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6201" y="2535061"/>
            <a:ext cx="840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cs-CZ" sz="3600" dirty="0" smtClean="0">
                <a:latin typeface="Helvetica"/>
                <a:cs typeface="Helvetica"/>
              </a:rPr>
              <a:t>Zaměstnanecký program pro </a:t>
            </a:r>
            <a:r>
              <a:rPr lang="cs-CZ" sz="4000" dirty="0" smtClean="0">
                <a:latin typeface="Helvetica"/>
                <a:cs typeface="Helvetica"/>
              </a:rPr>
              <a:t>MHMP</a:t>
            </a:r>
            <a:endParaRPr lang="cs-CZ" sz="3600" dirty="0">
              <a:latin typeface="Helvetica"/>
              <a:cs typeface="Helvetica"/>
            </a:endParaRPr>
          </a:p>
        </p:txBody>
      </p:sp>
      <p:pic>
        <p:nvPicPr>
          <p:cNvPr id="8" name="Picture 2" descr="Snímek obrazovky 2016-04-24 v 13.00.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755" y="5005388"/>
            <a:ext cx="24145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VSTJ_logo-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244475"/>
            <a:ext cx="18811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4017" y="3389265"/>
            <a:ext cx="870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Nabídka programu redukce hmotnosti pro zaměstnance Magistrátu hl. města Prahy </a:t>
            </a:r>
            <a:br>
              <a:rPr lang="cs-CZ" dirty="0" smtClean="0"/>
            </a:br>
            <a:r>
              <a:rPr lang="cs-CZ" dirty="0" smtClean="0"/>
              <a:t>v rámci projektu Praha Evropské hlavní město sportu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49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90" y="35345"/>
            <a:ext cx="8444830" cy="9525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Přednáška: Motivace ke změně</a:t>
            </a:r>
            <a:endParaRPr lang="cs-CZ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5285158"/>
            <a:ext cx="2133600" cy="303212"/>
          </a:xfrm>
        </p:spPr>
        <p:txBody>
          <a:bodyPr/>
          <a:lstStyle/>
          <a:p>
            <a:pPr>
              <a:defRPr/>
            </a:pPr>
            <a:fld id="{BA01FDC0-417F-4B2F-9B54-E35027DB8647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grpSp>
        <p:nvGrpSpPr>
          <p:cNvPr id="23" name="Group 22"/>
          <p:cNvGrpSpPr/>
          <p:nvPr/>
        </p:nvGrpSpPr>
        <p:grpSpPr>
          <a:xfrm>
            <a:off x="6985457" y="57273"/>
            <a:ext cx="1824795" cy="844932"/>
            <a:chOff x="234261" y="1149811"/>
            <a:chExt cx="7609102" cy="3863757"/>
          </a:xfrm>
        </p:grpSpPr>
        <p:sp>
          <p:nvSpPr>
            <p:cNvPr id="12" name="Rectangle 11"/>
            <p:cNvSpPr/>
            <p:nvPr/>
          </p:nvSpPr>
          <p:spPr>
            <a:xfrm>
              <a:off x="3049876" y="1943376"/>
              <a:ext cx="2299386" cy="15090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23696" y="1943376"/>
              <a:ext cx="2299386" cy="15090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7167" y="1943376"/>
              <a:ext cx="2299386" cy="15090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7167" y="1149811"/>
              <a:ext cx="7273321" cy="628835"/>
            </a:xfrm>
            <a:prstGeom prst="rect">
              <a:avLst/>
            </a:prstGeom>
            <a:solidFill>
              <a:srgbClr val="0B6DB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0041" y="3595609"/>
              <a:ext cx="7273321" cy="62883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0042" y="4384733"/>
              <a:ext cx="7273321" cy="62883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34261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860547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326419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</p:grp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289603"/>
            <a:ext cx="8686800" cy="3508528"/>
          </a:xfrm>
        </p:spPr>
        <p:txBody>
          <a:bodyPr/>
          <a:lstStyle/>
          <a:p>
            <a:r>
              <a:rPr lang="cs-CZ" sz="2000" dirty="0" smtClean="0"/>
              <a:t>uskuteční se </a:t>
            </a:r>
            <a:r>
              <a:rPr lang="cs-CZ" sz="2000" b="1" dirty="0" smtClean="0"/>
              <a:t>31. srpna 2016 v 10.00 </a:t>
            </a:r>
            <a:r>
              <a:rPr lang="cs-CZ" sz="2000" dirty="0" smtClean="0"/>
              <a:t>pro všechny zájemce z řad zaměstnanců MHMP </a:t>
            </a:r>
            <a:r>
              <a:rPr lang="cs-CZ" sz="2000" dirty="0" smtClean="0"/>
              <a:t>ve </a:t>
            </a:r>
            <a:r>
              <a:rPr lang="cs-CZ" sz="2000" b="1" dirty="0"/>
              <a:t>Škodově paláci v zasedací místnosti č. 201 ve 2. </a:t>
            </a:r>
            <a:r>
              <a:rPr lang="cs-CZ" sz="2000" b="1" dirty="0" smtClean="0"/>
              <a:t>patře</a:t>
            </a:r>
            <a:endParaRPr lang="cs-CZ" sz="2000" b="1" dirty="0" smtClean="0"/>
          </a:p>
          <a:p>
            <a:r>
              <a:rPr lang="cs-CZ" sz="2000" dirty="0"/>
              <a:t>přednášející MUDr. Martin </a:t>
            </a:r>
            <a:r>
              <a:rPr lang="cs-CZ" sz="2000" dirty="0" err="1"/>
              <a:t>Matoulek</a:t>
            </a:r>
            <a:r>
              <a:rPr lang="cs-CZ" sz="2000" dirty="0"/>
              <a:t>, Ph.D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30 – 45 min</a:t>
            </a:r>
          </a:p>
          <a:p>
            <a:r>
              <a:rPr lang="cs-CZ" sz="2000" dirty="0" smtClean="0"/>
              <a:t>obsah:</a:t>
            </a:r>
          </a:p>
          <a:p>
            <a:pPr lvl="1"/>
            <a:r>
              <a:rPr lang="cs-CZ" sz="1600" dirty="0" smtClean="0"/>
              <a:t>proč cvičit?</a:t>
            </a:r>
          </a:p>
          <a:p>
            <a:pPr lvl="1"/>
            <a:r>
              <a:rPr lang="cs-CZ" sz="1600" dirty="0" smtClean="0"/>
              <a:t>jaké pohybové aktivity volit?</a:t>
            </a:r>
          </a:p>
          <a:p>
            <a:pPr lvl="1"/>
            <a:r>
              <a:rPr lang="cs-CZ" sz="1600" dirty="0" smtClean="0"/>
              <a:t>proč a jak držet redukční diety?</a:t>
            </a:r>
          </a:p>
          <a:p>
            <a:pPr lvl="1"/>
            <a:r>
              <a:rPr lang="cs-CZ" sz="1600" dirty="0" smtClean="0"/>
              <a:t>která dieta je nejúčinnější?</a:t>
            </a:r>
          </a:p>
          <a:p>
            <a:pPr lvl="1"/>
            <a:r>
              <a:rPr lang="cs-CZ" sz="1600" dirty="0" smtClean="0"/>
              <a:t>...</a:t>
            </a:r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</p:txBody>
      </p:sp>
      <p:pic>
        <p:nvPicPr>
          <p:cNvPr id="15" name="Picture 2" descr="Snímek obrazovky 2016-04-24 v 13.00.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672" y="5168162"/>
            <a:ext cx="2085985" cy="44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05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90" y="35345"/>
            <a:ext cx="8444830" cy="9525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Formy programu pro zaměstnance</a:t>
            </a:r>
            <a:endParaRPr lang="cs-CZ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5285158"/>
            <a:ext cx="2133600" cy="303212"/>
          </a:xfrm>
        </p:spPr>
        <p:txBody>
          <a:bodyPr/>
          <a:lstStyle/>
          <a:p>
            <a:pPr>
              <a:defRPr/>
            </a:pPr>
            <a:fld id="{BA01FDC0-417F-4B2F-9B54-E35027DB8647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grpSp>
        <p:nvGrpSpPr>
          <p:cNvPr id="23" name="Group 22"/>
          <p:cNvGrpSpPr/>
          <p:nvPr/>
        </p:nvGrpSpPr>
        <p:grpSpPr>
          <a:xfrm>
            <a:off x="6985457" y="57273"/>
            <a:ext cx="1824795" cy="844932"/>
            <a:chOff x="234261" y="1149811"/>
            <a:chExt cx="7609102" cy="3863757"/>
          </a:xfrm>
          <a:solidFill>
            <a:schemeClr val="bg1">
              <a:alpha val="6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3049876" y="1943376"/>
              <a:ext cx="2299386" cy="1509052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23696" y="1943376"/>
              <a:ext cx="2299386" cy="1509052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7167" y="1943376"/>
              <a:ext cx="2299386" cy="1509052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7167" y="1149811"/>
              <a:ext cx="7273321" cy="62883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0041" y="3595609"/>
              <a:ext cx="7273321" cy="62883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0042" y="4384733"/>
              <a:ext cx="7273321" cy="62883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34261" y="2317616"/>
              <a:ext cx="746108" cy="75914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860547" y="2317616"/>
              <a:ext cx="746108" cy="75914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326419" y="2317616"/>
              <a:ext cx="746108" cy="75914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</p:grp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288437"/>
            <a:ext cx="8686800" cy="3688589"/>
          </a:xfrm>
        </p:spPr>
        <p:txBody>
          <a:bodyPr/>
          <a:lstStyle/>
          <a:p>
            <a:r>
              <a:rPr lang="cs-CZ" sz="2000" dirty="0" smtClean="0"/>
              <a:t>zaměstnanci se mohou rozhodnout, zda se zapojí do </a:t>
            </a:r>
            <a:r>
              <a:rPr lang="cs-CZ" sz="2000" b="1" dirty="0" smtClean="0"/>
              <a:t>individuálního</a:t>
            </a:r>
            <a:r>
              <a:rPr lang="cs-CZ" sz="2000" dirty="0" smtClean="0"/>
              <a:t> </a:t>
            </a:r>
            <a:r>
              <a:rPr lang="cs-CZ" sz="2000" b="1" dirty="0" smtClean="0"/>
              <a:t>tříměsíčního programu, skupinového tříměsíčního programu</a:t>
            </a:r>
            <a:r>
              <a:rPr lang="cs-CZ" sz="2000" dirty="0" smtClean="0"/>
              <a:t>, nebo se pouze budou dle svých potřeb účastnit </a:t>
            </a:r>
            <a:r>
              <a:rPr lang="cs-CZ" sz="2000" b="1" dirty="0" smtClean="0"/>
              <a:t>volných konzultací jednou za týden</a:t>
            </a:r>
          </a:p>
          <a:p>
            <a:r>
              <a:rPr lang="cs-CZ" sz="2000" dirty="0" smtClean="0"/>
              <a:t>v rámci všech forem mohou zájemci využít </a:t>
            </a:r>
            <a:r>
              <a:rPr lang="cs-CZ" sz="2000" b="1" dirty="0" smtClean="0"/>
              <a:t>konzultace s nutričním terapeutem, pohybovým instruktorem a fyzioterapeutem</a:t>
            </a:r>
            <a:r>
              <a:rPr lang="cs-CZ" sz="2000" dirty="0" smtClean="0"/>
              <a:t>, jednou měsíčně i s lékařem</a:t>
            </a:r>
          </a:p>
          <a:p>
            <a:r>
              <a:rPr lang="cs-CZ" sz="2000" dirty="0" smtClean="0"/>
              <a:t>pro monitoring jídelníčku a pohybových aktivit bude použita aplikace </a:t>
            </a:r>
            <a:r>
              <a:rPr lang="cs-CZ" sz="2000" b="1" dirty="0" smtClean="0"/>
              <a:t>ČAS PRO ZDRAVÍ</a:t>
            </a:r>
          </a:p>
          <a:p>
            <a:r>
              <a:rPr lang="cs-CZ" sz="2000" b="1" dirty="0" smtClean="0"/>
              <a:t>zápis</a:t>
            </a:r>
            <a:r>
              <a:rPr lang="cs-CZ" sz="2000" dirty="0" smtClean="0"/>
              <a:t> do individuálního a skupinového tříměsíčního programu bude probíhat </a:t>
            </a:r>
            <a:r>
              <a:rPr lang="cs-CZ" sz="2000" b="1" dirty="0" smtClean="0"/>
              <a:t>do 1.10.2016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3350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90" y="35345"/>
            <a:ext cx="8444830" cy="9525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1. Individuální tříměsíční program</a:t>
            </a:r>
            <a:endParaRPr lang="cs-CZ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5285158"/>
            <a:ext cx="2133600" cy="303212"/>
          </a:xfrm>
        </p:spPr>
        <p:txBody>
          <a:bodyPr/>
          <a:lstStyle/>
          <a:p>
            <a:pPr>
              <a:defRPr/>
            </a:pPr>
            <a:fld id="{BA01FDC0-417F-4B2F-9B54-E35027DB8647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628814" y="1035730"/>
            <a:ext cx="84228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Registrace:</a:t>
            </a:r>
            <a:r>
              <a:rPr lang="cs-CZ" sz="1600" dirty="0" smtClean="0"/>
              <a:t>  do 1. 10. 2016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(30 prvních přihlášených s BMI &gt; 28)</a:t>
            </a:r>
          </a:p>
          <a:p>
            <a:r>
              <a:rPr lang="cs-CZ" sz="1600" dirty="0" smtClean="0"/>
              <a:t>		</a:t>
            </a:r>
            <a:r>
              <a:rPr lang="cs-CZ" sz="1600" dirty="0"/>
              <a:t> </a:t>
            </a:r>
            <a:r>
              <a:rPr lang="cs-CZ" sz="1600" dirty="0" smtClean="0"/>
              <a:t>    registrace probíhá na odkazu: </a:t>
            </a:r>
            <a:r>
              <a:rPr lang="cs-CZ" sz="1600" u="sng" dirty="0">
                <a:solidFill>
                  <a:srgbClr val="0B6DBB"/>
                </a:solidFill>
                <a:hlinkClick r:id="rId2"/>
              </a:rPr>
              <a:t>http://vstj.cz/?pg=vyzkum&amp;co=</a:t>
            </a:r>
            <a:r>
              <a:rPr lang="cs-CZ" sz="1600" u="sng" dirty="0" smtClean="0">
                <a:solidFill>
                  <a:srgbClr val="0B6DBB"/>
                </a:solidFill>
                <a:hlinkClick r:id="rId2"/>
              </a:rPr>
              <a:t>mhmp</a:t>
            </a:r>
            <a:endParaRPr lang="cs-CZ" sz="1600" dirty="0" smtClean="0">
              <a:solidFill>
                <a:srgbClr val="0B6DBB"/>
              </a:solidFill>
            </a:endParaRPr>
          </a:p>
          <a:p>
            <a:r>
              <a:rPr lang="cs-CZ" sz="1600" b="1" dirty="0" smtClean="0"/>
              <a:t>Obsah programu:</a:t>
            </a:r>
          </a:p>
          <a:p>
            <a:pPr marL="285750" indent="-285750">
              <a:buFont typeface="Arial"/>
              <a:buChar char="•"/>
            </a:pPr>
            <a:r>
              <a:rPr lang="cs-CZ" sz="1400" dirty="0" smtClean="0"/>
              <a:t>Vstupní a výstupní měření na </a:t>
            </a:r>
            <a:r>
              <a:rPr lang="cs-CZ" sz="1400" b="1" dirty="0" smtClean="0"/>
              <a:t>přístroji </a:t>
            </a:r>
            <a:r>
              <a:rPr lang="cs-CZ" sz="1400" b="1" dirty="0" err="1" smtClean="0"/>
              <a:t>InBody</a:t>
            </a:r>
            <a:r>
              <a:rPr lang="cs-CZ" sz="1400" dirty="0" smtClean="0"/>
              <a:t>, ke zjištění bazálního metabolismu, poměru svalové a tukové hmoty a obsahu vody. Tyto informace jsou důležité pro nastavení </a:t>
            </a:r>
            <a:r>
              <a:rPr lang="cs-CZ" sz="1400" b="1" dirty="0" smtClean="0"/>
              <a:t>individuálního stravovacího a pohybového režimu</a:t>
            </a:r>
            <a:r>
              <a:rPr lang="cs-CZ" sz="1400" dirty="0" smtClean="0"/>
              <a:t>.</a:t>
            </a:r>
            <a:endParaRPr lang="cs-CZ" sz="1400" dirty="0"/>
          </a:p>
          <a:p>
            <a:pPr marL="285750" indent="-285750">
              <a:buFont typeface="Arial"/>
              <a:buChar char="•"/>
            </a:pPr>
            <a:r>
              <a:rPr lang="cs-CZ" sz="1400" dirty="0" smtClean="0"/>
              <a:t>Program obsahuje </a:t>
            </a:r>
            <a:r>
              <a:rPr lang="cs-CZ" sz="1400" b="1" dirty="0" smtClean="0"/>
              <a:t>5 konzultací - </a:t>
            </a:r>
            <a:r>
              <a:rPr lang="cs-CZ" sz="1400" dirty="0" smtClean="0"/>
              <a:t>první vstupní, tři průběžné (online, nebo v rámci vypsaných konzultací) a poslední výstupní. Vypsané konzultace s </a:t>
            </a:r>
            <a:r>
              <a:rPr lang="cs-CZ" sz="1400" b="1" dirty="0" smtClean="0"/>
              <a:t>nutričním terapeutem, pohybovým instruktorem a fyzioterapeutem budou probíhat 1xtýdně na Jungmannově ul. v místnosti č. 25 na přízemí vždy v úterý od 6.9.2016</a:t>
            </a:r>
            <a:r>
              <a:rPr lang="cs-CZ" sz="1400" dirty="0" smtClean="0"/>
              <a:t>. Konzultace s </a:t>
            </a:r>
            <a:r>
              <a:rPr lang="cs-CZ" sz="1400" b="1" dirty="0" smtClean="0"/>
              <a:t>lékařem</a:t>
            </a:r>
            <a:r>
              <a:rPr lang="cs-CZ" sz="1400" dirty="0" smtClean="0"/>
              <a:t> budou k dispozici </a:t>
            </a:r>
            <a:r>
              <a:rPr lang="cs-CZ" sz="1400" b="1" dirty="0" smtClean="0"/>
              <a:t>jednou měsíčně</a:t>
            </a:r>
            <a:r>
              <a:rPr lang="cs-CZ" sz="1400" dirty="0" smtClean="0"/>
              <a:t>. Cílem konzultací je naučit se plánovat jídelníček v závislosti na zdravotním stavu</a:t>
            </a:r>
            <a:r>
              <a:rPr lang="cs-CZ" sz="1400" dirty="0"/>
              <a:t> </a:t>
            </a:r>
            <a:r>
              <a:rPr lang="cs-CZ" sz="1400" dirty="0" smtClean="0"/>
              <a:t>a možnostech. </a:t>
            </a:r>
          </a:p>
          <a:p>
            <a:pPr marL="285750" indent="-285750">
              <a:buFont typeface="Arial"/>
              <a:buChar char="•"/>
            </a:pPr>
            <a:r>
              <a:rPr lang="cs-CZ" sz="1400" dirty="0" smtClean="0"/>
              <a:t>Účastníci programu budou mít po registraci v aplikaci </a:t>
            </a:r>
            <a:r>
              <a:rPr lang="cs-CZ" sz="1400" b="1" dirty="0" smtClean="0"/>
              <a:t>Čas pro zdraví </a:t>
            </a:r>
            <a:r>
              <a:rPr lang="cs-CZ" sz="1400" dirty="0" smtClean="0"/>
              <a:t>přiděleného terapeuta VŠTJ </a:t>
            </a:r>
            <a:r>
              <a:rPr lang="cs-CZ" sz="1400" dirty="0" err="1" smtClean="0"/>
              <a:t>Medicina</a:t>
            </a:r>
            <a:r>
              <a:rPr lang="cs-CZ" sz="1400" dirty="0" smtClean="0"/>
              <a:t> s cílem </a:t>
            </a:r>
            <a:r>
              <a:rPr lang="cs-CZ" sz="1400" b="1" dirty="0" smtClean="0"/>
              <a:t>kontinuálního monitorování </a:t>
            </a:r>
            <a:r>
              <a:rPr lang="cs-CZ" sz="1400" dirty="0" smtClean="0"/>
              <a:t>jídelníčku a pohybové aktivity a </a:t>
            </a:r>
            <a:r>
              <a:rPr lang="cs-CZ" sz="1400" b="1" dirty="0" smtClean="0"/>
              <a:t>vzdálené komunikace s terapeutem</a:t>
            </a:r>
            <a:r>
              <a:rPr lang="cs-CZ" sz="1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cs-CZ" sz="1400" dirty="0" smtClean="0"/>
              <a:t>Pohybové aktivity si účastníci plánují dle svých časových možností. V rámci programu mají účastníci </a:t>
            </a:r>
            <a:r>
              <a:rPr lang="cs-CZ" sz="1400" b="1" dirty="0" smtClean="0"/>
              <a:t>roční</a:t>
            </a:r>
            <a:r>
              <a:rPr lang="cs-CZ" sz="1400" dirty="0" smtClean="0"/>
              <a:t> </a:t>
            </a:r>
            <a:r>
              <a:rPr lang="cs-CZ" sz="1400" b="1" dirty="0" smtClean="0"/>
              <a:t>členství a</a:t>
            </a:r>
            <a:r>
              <a:rPr lang="cs-CZ" sz="1400" dirty="0" smtClean="0"/>
              <a:t> </a:t>
            </a:r>
            <a:r>
              <a:rPr lang="cs-CZ" sz="1400" b="1" dirty="0" smtClean="0"/>
              <a:t>4 hodiny cvičení zdarma </a:t>
            </a:r>
            <a:r>
              <a:rPr lang="cs-CZ" sz="1400" dirty="0" smtClean="0"/>
              <a:t>v Rekondičním centru VŠTJ </a:t>
            </a:r>
            <a:r>
              <a:rPr lang="cs-CZ" sz="1400" dirty="0" err="1" smtClean="0"/>
              <a:t>Medicina</a:t>
            </a:r>
            <a:r>
              <a:rPr lang="cs-CZ" sz="1400" dirty="0" smtClean="0"/>
              <a:t> Praha.</a:t>
            </a:r>
          </a:p>
          <a:p>
            <a:pPr marL="285750" indent="-285750">
              <a:buFont typeface="Arial"/>
              <a:buChar char="•"/>
            </a:pPr>
            <a:r>
              <a:rPr lang="cs-CZ" sz="1600" b="1" dirty="0" smtClean="0"/>
              <a:t>Cena: </a:t>
            </a:r>
            <a:r>
              <a:rPr lang="cs-CZ" sz="1600" dirty="0" smtClean="0"/>
              <a:t>900 Kč</a:t>
            </a:r>
          </a:p>
          <a:p>
            <a:r>
              <a:rPr lang="cs-CZ" sz="1400" dirty="0" smtClean="0"/>
              <a:t>Cena nezahrnuje zapůjčení krokoměru Evito 500 Kč – VOLITELNÉ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985457" y="57273"/>
            <a:ext cx="1824795" cy="844932"/>
            <a:chOff x="234261" y="1149811"/>
            <a:chExt cx="7609102" cy="3863757"/>
          </a:xfrm>
        </p:grpSpPr>
        <p:sp>
          <p:nvSpPr>
            <p:cNvPr id="19" name="Rectangle 18"/>
            <p:cNvSpPr/>
            <p:nvPr/>
          </p:nvSpPr>
          <p:spPr>
            <a:xfrm>
              <a:off x="3049876" y="1943376"/>
              <a:ext cx="2299386" cy="15090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23696" y="1943376"/>
              <a:ext cx="2299386" cy="15090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7167" y="1943376"/>
              <a:ext cx="2299386" cy="1509052"/>
            </a:xfrm>
            <a:prstGeom prst="rect">
              <a:avLst/>
            </a:prstGeom>
            <a:solidFill>
              <a:srgbClr val="0B6DBB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7167" y="1149811"/>
              <a:ext cx="7273321" cy="628835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0041" y="3595609"/>
              <a:ext cx="7273321" cy="62883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0042" y="4384733"/>
              <a:ext cx="7273321" cy="62883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7" name="Oval 26"/>
            <p:cNvSpPr/>
            <p:nvPr/>
          </p:nvSpPr>
          <p:spPr>
            <a:xfrm>
              <a:off x="234261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60547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326419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164386" y="201680"/>
            <a:ext cx="45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1.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3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90" y="35345"/>
            <a:ext cx="8444830" cy="952500"/>
          </a:xfrm>
        </p:spPr>
        <p:txBody>
          <a:bodyPr>
            <a:normAutofit/>
          </a:bodyPr>
          <a:lstStyle/>
          <a:p>
            <a:r>
              <a:rPr lang="cs-CZ" sz="3200" dirty="0"/>
              <a:t>2</a:t>
            </a:r>
            <a:r>
              <a:rPr lang="cs-CZ" sz="3200" dirty="0" smtClean="0"/>
              <a:t>. Skupinový tříměsíční program</a:t>
            </a:r>
            <a:endParaRPr lang="cs-CZ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5285158"/>
            <a:ext cx="2133600" cy="303212"/>
          </a:xfrm>
        </p:spPr>
        <p:txBody>
          <a:bodyPr/>
          <a:lstStyle/>
          <a:p>
            <a:pPr>
              <a:defRPr/>
            </a:pPr>
            <a:fld id="{BA01FDC0-417F-4B2F-9B54-E35027DB8647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628814" y="1035730"/>
            <a:ext cx="817657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Registrace:</a:t>
            </a:r>
            <a:r>
              <a:rPr lang="cs-CZ" sz="1600" dirty="0" smtClean="0"/>
              <a:t>  do 1. 10. 2016</a:t>
            </a:r>
          </a:p>
          <a:p>
            <a:r>
              <a:rPr lang="cs-CZ" sz="1600" dirty="0" smtClean="0"/>
              <a:t>                     registrace </a:t>
            </a:r>
            <a:r>
              <a:rPr lang="cs-CZ" sz="1600" dirty="0"/>
              <a:t>bude probíhat na odkazu: </a:t>
            </a:r>
            <a:r>
              <a:rPr lang="cs-CZ" sz="1600" u="sng" dirty="0">
                <a:solidFill>
                  <a:srgbClr val="0B6DBB"/>
                </a:solidFill>
                <a:hlinkClick r:id="rId2"/>
              </a:rPr>
              <a:t>http://vstj.cz/?pg=vyzkum&amp;co=mhmp</a:t>
            </a:r>
            <a:endParaRPr lang="cs-CZ" sz="1600" dirty="0">
              <a:solidFill>
                <a:srgbClr val="0B6DBB"/>
              </a:solidFill>
            </a:endParaRPr>
          </a:p>
          <a:p>
            <a:endParaRPr lang="cs-CZ" sz="1600" dirty="0" smtClean="0"/>
          </a:p>
          <a:p>
            <a:r>
              <a:rPr lang="cs-CZ" sz="1600" b="1" dirty="0" smtClean="0"/>
              <a:t>Obsah programu:</a:t>
            </a:r>
          </a:p>
          <a:p>
            <a:pPr marL="285750" indent="-285750">
              <a:buFont typeface="Arial"/>
              <a:buChar char="•"/>
            </a:pPr>
            <a:r>
              <a:rPr lang="cs-CZ" sz="1400" dirty="0" smtClean="0"/>
              <a:t>Vstupní a výstupní měření na </a:t>
            </a:r>
            <a:r>
              <a:rPr lang="cs-CZ" sz="1400" b="1" dirty="0" smtClean="0"/>
              <a:t>přístroji </a:t>
            </a:r>
            <a:r>
              <a:rPr lang="cs-CZ" sz="1400" b="1" dirty="0" err="1" smtClean="0"/>
              <a:t>InBody</a:t>
            </a:r>
            <a:r>
              <a:rPr lang="cs-CZ" sz="1400" dirty="0" smtClean="0"/>
              <a:t>, ke zjištění bazálního metabolismu, poměru svalové a tukové hmoty a obsahu vody. Tyto informace jsou důležité pro sestavení </a:t>
            </a:r>
            <a:r>
              <a:rPr lang="cs-CZ" sz="1400" b="1" dirty="0" smtClean="0"/>
              <a:t>individuálního stravovacího a pohybového režimu</a:t>
            </a:r>
            <a:r>
              <a:rPr lang="cs-CZ" sz="1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cs-CZ" sz="1400" b="1" dirty="0" smtClean="0"/>
              <a:t>5 </a:t>
            </a:r>
            <a:r>
              <a:rPr lang="cs-CZ" sz="1400" b="1" dirty="0"/>
              <a:t>společných konzultací s nutriční terapeutkou a </a:t>
            </a:r>
            <a:r>
              <a:rPr lang="cs-CZ" sz="1400" b="1" dirty="0" smtClean="0"/>
              <a:t>lékařem </a:t>
            </a:r>
            <a:r>
              <a:rPr lang="cs-CZ" sz="1400" dirty="0" smtClean="0"/>
              <a:t>(vždy v předem stanoveném termínech – termíny budou upřesněny v čase registrace do programu)</a:t>
            </a:r>
          </a:p>
          <a:p>
            <a:pPr marL="285750" indent="-285750">
              <a:buFont typeface="Arial"/>
              <a:buChar char="•"/>
            </a:pPr>
            <a:r>
              <a:rPr lang="cs-CZ" sz="1400" dirty="0" smtClean="0"/>
              <a:t>Zápisník </a:t>
            </a:r>
            <a:r>
              <a:rPr lang="cs-CZ" sz="1400" dirty="0"/>
              <a:t>pro </a:t>
            </a:r>
            <a:r>
              <a:rPr lang="cs-CZ" sz="1400" b="1" dirty="0"/>
              <a:t>záznam jídelníčku a pohybové </a:t>
            </a:r>
            <a:r>
              <a:rPr lang="cs-CZ" sz="1400" b="1" dirty="0" smtClean="0"/>
              <a:t>aktivity</a:t>
            </a:r>
          </a:p>
          <a:p>
            <a:pPr marL="285750" indent="-285750">
              <a:buFont typeface="Arial"/>
              <a:buChar char="•"/>
            </a:pPr>
            <a:r>
              <a:rPr lang="cs-CZ" sz="1400" dirty="0"/>
              <a:t>Pohybové aktivity si účastníci plánují dle svých časových možností. V rámci programu mají </a:t>
            </a:r>
            <a:r>
              <a:rPr lang="cs-CZ" sz="1400" dirty="0" smtClean="0"/>
              <a:t>účastníci </a:t>
            </a:r>
            <a:r>
              <a:rPr lang="cs-CZ" sz="1400" b="1" dirty="0"/>
              <a:t>roční</a:t>
            </a:r>
            <a:r>
              <a:rPr lang="cs-CZ" sz="1400" dirty="0"/>
              <a:t> </a:t>
            </a:r>
            <a:r>
              <a:rPr lang="cs-CZ" sz="1400" b="1" dirty="0" smtClean="0"/>
              <a:t>členství a </a:t>
            </a:r>
            <a:r>
              <a:rPr lang="cs-CZ" sz="1400" b="1" dirty="0"/>
              <a:t>4 hodiny cvičení zdarma </a:t>
            </a:r>
            <a:r>
              <a:rPr lang="cs-CZ" sz="1400" dirty="0"/>
              <a:t>v Rekondičním centru VŠTJ </a:t>
            </a:r>
            <a:r>
              <a:rPr lang="cs-CZ" sz="1400" dirty="0" err="1"/>
              <a:t>Medicina</a:t>
            </a:r>
            <a:r>
              <a:rPr lang="cs-CZ" sz="1400" dirty="0"/>
              <a:t> Praha</a:t>
            </a:r>
            <a:r>
              <a:rPr lang="cs-CZ" sz="1400" dirty="0" smtClean="0"/>
              <a:t>.</a:t>
            </a:r>
            <a:endParaRPr lang="cs-CZ" sz="1400" b="1" dirty="0"/>
          </a:p>
          <a:p>
            <a:endParaRPr lang="cs-CZ" sz="1600" dirty="0" smtClean="0"/>
          </a:p>
          <a:p>
            <a:r>
              <a:rPr lang="cs-CZ" sz="1600" b="1" dirty="0"/>
              <a:t>Kapacita 1 skupinového kurzu: </a:t>
            </a:r>
            <a:r>
              <a:rPr lang="cs-CZ" sz="1600" dirty="0"/>
              <a:t>10 míst</a:t>
            </a:r>
          </a:p>
          <a:p>
            <a:endParaRPr lang="cs-CZ" sz="1100" b="1" dirty="0" smtClean="0"/>
          </a:p>
          <a:p>
            <a:r>
              <a:rPr lang="cs-CZ" sz="1600" b="1" dirty="0" smtClean="0"/>
              <a:t>Cena: </a:t>
            </a:r>
            <a:r>
              <a:rPr lang="cs-CZ" sz="1600" dirty="0" smtClean="0"/>
              <a:t>750 Kč </a:t>
            </a:r>
          </a:p>
          <a:p>
            <a:r>
              <a:rPr lang="cs-CZ" sz="1400" dirty="0" smtClean="0"/>
              <a:t>Cena nezahrnuje zapůjčení krokoměru Evito 500 Kč – VOLITELNÉ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003255" y="56603"/>
            <a:ext cx="1824795" cy="844932"/>
            <a:chOff x="234261" y="1149811"/>
            <a:chExt cx="7609102" cy="3863757"/>
          </a:xfrm>
        </p:grpSpPr>
        <p:sp>
          <p:nvSpPr>
            <p:cNvPr id="19" name="Rectangle 18"/>
            <p:cNvSpPr/>
            <p:nvPr/>
          </p:nvSpPr>
          <p:spPr>
            <a:xfrm>
              <a:off x="3049876" y="1943376"/>
              <a:ext cx="2299386" cy="1509052"/>
            </a:xfrm>
            <a:prstGeom prst="rect">
              <a:avLst/>
            </a:prstGeom>
            <a:solidFill>
              <a:srgbClr val="0B6DBB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23696" y="1943376"/>
              <a:ext cx="2299386" cy="15090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7167" y="1943376"/>
              <a:ext cx="2299386" cy="1509052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7167" y="1149811"/>
              <a:ext cx="7273321" cy="628835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0041" y="3595609"/>
              <a:ext cx="7273321" cy="62883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0042" y="4384733"/>
              <a:ext cx="7273321" cy="62883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7" name="Oval 26"/>
            <p:cNvSpPr/>
            <p:nvPr/>
          </p:nvSpPr>
          <p:spPr>
            <a:xfrm>
              <a:off x="234261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60547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326419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772102" y="213619"/>
            <a:ext cx="45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2.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6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90" y="35345"/>
            <a:ext cx="8444830" cy="9525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3. Individuální konzultace</a:t>
            </a:r>
            <a:endParaRPr lang="cs-CZ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5285158"/>
            <a:ext cx="2133600" cy="303212"/>
          </a:xfrm>
        </p:spPr>
        <p:txBody>
          <a:bodyPr/>
          <a:lstStyle/>
          <a:p>
            <a:pPr>
              <a:defRPr/>
            </a:pPr>
            <a:fld id="{BA01FDC0-417F-4B2F-9B54-E35027DB8647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552614" y="1035730"/>
            <a:ext cx="81765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Registrace do programu:</a:t>
            </a:r>
            <a:r>
              <a:rPr lang="cs-CZ" sz="1600" dirty="0" smtClean="0"/>
              <a:t> bez registrace</a:t>
            </a:r>
          </a:p>
          <a:p>
            <a:endParaRPr lang="cs-CZ" sz="1600" dirty="0" smtClean="0"/>
          </a:p>
          <a:p>
            <a:r>
              <a:rPr lang="cs-CZ" sz="1600" b="1" dirty="0" smtClean="0"/>
              <a:t>Obsah programu:</a:t>
            </a:r>
          </a:p>
          <a:p>
            <a:pPr marL="285750" indent="-285750">
              <a:buFont typeface="Arial"/>
              <a:buChar char="•"/>
            </a:pPr>
            <a:r>
              <a:rPr lang="cs-CZ" sz="1400" dirty="0"/>
              <a:t>M</a:t>
            </a:r>
            <a:r>
              <a:rPr lang="cs-CZ" sz="1400" dirty="0" smtClean="0"/>
              <a:t>ěření na </a:t>
            </a:r>
            <a:r>
              <a:rPr lang="cs-CZ" sz="1400" b="1" dirty="0" smtClean="0"/>
              <a:t>přístroji </a:t>
            </a:r>
            <a:r>
              <a:rPr lang="cs-CZ" sz="1400" b="1" dirty="0" err="1" smtClean="0"/>
              <a:t>InBody</a:t>
            </a:r>
            <a:r>
              <a:rPr lang="cs-CZ" sz="1400" dirty="0" smtClean="0"/>
              <a:t>, ke zjištění poměru svalové a tukové hmoty a obsahu vody. </a:t>
            </a:r>
          </a:p>
          <a:p>
            <a:pPr marL="285750" indent="-285750">
              <a:buFont typeface="Arial"/>
              <a:buChar char="•"/>
            </a:pPr>
            <a:r>
              <a:rPr lang="cs-CZ" sz="1400" dirty="0"/>
              <a:t>Konzultace </a:t>
            </a:r>
            <a:r>
              <a:rPr lang="cs-CZ" sz="1400" dirty="0" smtClean="0"/>
              <a:t>s </a:t>
            </a:r>
            <a:r>
              <a:rPr lang="cs-CZ" sz="1400" b="1" dirty="0"/>
              <a:t>nutričním terapeutem, pohybovým instruktorem </a:t>
            </a:r>
            <a:r>
              <a:rPr lang="cs-CZ" sz="1400" b="1" dirty="0" smtClean="0"/>
              <a:t>nebo </a:t>
            </a:r>
            <a:r>
              <a:rPr lang="cs-CZ" sz="1400" b="1" dirty="0"/>
              <a:t>fyzioterapeutem budou probíhat 1xtýdně na Jungmannově ul. v místnosti č. 25 na </a:t>
            </a:r>
            <a:r>
              <a:rPr lang="cs-CZ" sz="1400" b="1" dirty="0" smtClean="0"/>
              <a:t>přízemí</a:t>
            </a:r>
            <a:r>
              <a:rPr lang="cs-CZ" sz="1400" dirty="0" smtClean="0"/>
              <a:t>, vždy v úterý od 6. 9. 2016  Konzultace </a:t>
            </a:r>
            <a:r>
              <a:rPr lang="cs-CZ" sz="1400" dirty="0"/>
              <a:t>s </a:t>
            </a:r>
            <a:r>
              <a:rPr lang="cs-CZ" sz="1400" b="1" dirty="0"/>
              <a:t>lékařem</a:t>
            </a:r>
            <a:r>
              <a:rPr lang="cs-CZ" sz="1400" dirty="0"/>
              <a:t> budou k dispozici </a:t>
            </a:r>
            <a:r>
              <a:rPr lang="cs-CZ" sz="1400" b="1" dirty="0"/>
              <a:t>jednou měsíčně</a:t>
            </a:r>
            <a:r>
              <a:rPr lang="cs-CZ" sz="1400" dirty="0"/>
              <a:t>. Cílem konzultací je naučit se plánovat jídelníček v závislosti na zdravotním stavu, potřebách a možnostech. </a:t>
            </a:r>
            <a:endParaRPr lang="cs-CZ" sz="1400" dirty="0" smtClean="0"/>
          </a:p>
          <a:p>
            <a:pPr marL="285750" indent="-285750">
              <a:buFont typeface="Arial"/>
              <a:buChar char="•"/>
            </a:pPr>
            <a:r>
              <a:rPr lang="cs-CZ" sz="1400" b="1" dirty="0" smtClean="0"/>
              <a:t>Edukační materiály </a:t>
            </a:r>
            <a:r>
              <a:rPr lang="cs-CZ" sz="1400" dirty="0" smtClean="0"/>
              <a:t>zdarma.</a:t>
            </a:r>
            <a:endParaRPr lang="cs-CZ" sz="1400" dirty="0"/>
          </a:p>
          <a:p>
            <a:endParaRPr lang="cs-CZ" sz="1600" dirty="0" smtClean="0"/>
          </a:p>
          <a:p>
            <a:r>
              <a:rPr lang="cs-CZ" sz="1600" b="1" dirty="0" smtClean="0"/>
              <a:t>Cena: </a:t>
            </a:r>
            <a:r>
              <a:rPr lang="cs-CZ" sz="1600" dirty="0" smtClean="0">
                <a:solidFill>
                  <a:srgbClr val="000000"/>
                </a:solidFill>
              </a:rPr>
              <a:t>Zdarma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003255" y="56603"/>
            <a:ext cx="1824795" cy="844932"/>
            <a:chOff x="234261" y="1149811"/>
            <a:chExt cx="7609102" cy="3863757"/>
          </a:xfrm>
        </p:grpSpPr>
        <p:sp>
          <p:nvSpPr>
            <p:cNvPr id="19" name="Rectangle 18"/>
            <p:cNvSpPr/>
            <p:nvPr/>
          </p:nvSpPr>
          <p:spPr>
            <a:xfrm>
              <a:off x="3049876" y="1943376"/>
              <a:ext cx="2299386" cy="15090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23696" y="1943376"/>
              <a:ext cx="2299386" cy="1509052"/>
            </a:xfrm>
            <a:prstGeom prst="rect">
              <a:avLst/>
            </a:prstGeom>
            <a:solidFill>
              <a:srgbClr val="0B6DBB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7167" y="1943376"/>
              <a:ext cx="2299386" cy="1509052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7167" y="1149811"/>
              <a:ext cx="7273321" cy="628835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0041" y="3595609"/>
              <a:ext cx="7273321" cy="62883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0042" y="4384733"/>
              <a:ext cx="7273321" cy="62883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27" name="Oval 26"/>
            <p:cNvSpPr/>
            <p:nvPr/>
          </p:nvSpPr>
          <p:spPr>
            <a:xfrm>
              <a:off x="234261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60547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326419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375709" y="205090"/>
            <a:ext cx="45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3</a:t>
            </a:r>
            <a:r>
              <a:rPr lang="cs-CZ" dirty="0" smtClean="0">
                <a:solidFill>
                  <a:srgbClr val="FFFFFF"/>
                </a:solidFill>
              </a:rPr>
              <a:t>.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9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90" y="35345"/>
            <a:ext cx="8444830" cy="9525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Komunikace na dálku</a:t>
            </a:r>
            <a:endParaRPr lang="cs-CZ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5285158"/>
            <a:ext cx="2133600" cy="303212"/>
          </a:xfrm>
        </p:spPr>
        <p:txBody>
          <a:bodyPr/>
          <a:lstStyle/>
          <a:p>
            <a:pPr>
              <a:defRPr/>
            </a:pPr>
            <a:fld id="{BA01FDC0-417F-4B2F-9B54-E35027DB8647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510225" y="1925318"/>
            <a:ext cx="8176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Účastníci individuálního tříměsíčního programu budou mít možnost registrovat se v aplikaci </a:t>
            </a:r>
            <a:r>
              <a:rPr lang="cs-CZ" sz="2000" b="1" dirty="0" smtClean="0"/>
              <a:t>Čas pro zdraví </a:t>
            </a:r>
            <a:r>
              <a:rPr lang="cs-CZ" sz="2000" dirty="0" smtClean="0"/>
              <a:t>a v rámci programu využívat </a:t>
            </a:r>
            <a:r>
              <a:rPr lang="cs-CZ" sz="2000" b="1" dirty="0" smtClean="0"/>
              <a:t>vzdálenou komunikaci s terapeutem VŠTJ </a:t>
            </a:r>
            <a:r>
              <a:rPr lang="cs-CZ" sz="2000" b="1" dirty="0" err="1" smtClean="0"/>
              <a:t>Medicina</a:t>
            </a:r>
            <a:r>
              <a:rPr lang="cs-CZ" sz="2000" b="1" dirty="0" smtClean="0"/>
              <a:t> Praha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r>
              <a:rPr lang="cs-CZ" sz="2000" dirty="0" smtClean="0"/>
              <a:t>Aplikaci Čas pro zdraví představí následující část prezentace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496446" y="3662039"/>
            <a:ext cx="1190354" cy="108504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08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nímek obrazovky 2016-06-29 v 22.26.0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63513" cy="5134787"/>
          </a:xfrm>
          <a:prstGeom prst="rect">
            <a:avLst/>
          </a:prstGeom>
        </p:spPr>
      </p:pic>
      <p:pic>
        <p:nvPicPr>
          <p:cNvPr id="7" name="Picture 6" descr="Snímek obrazovky 2016-06-29 v 22.26.0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16071"/>
            <a:ext cx="9163512" cy="6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6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nímek obrazovky 2016-06-29 v 22.26.0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297769"/>
            <a:ext cx="5907625" cy="440113"/>
          </a:xfrm>
          <a:prstGeom prst="rect">
            <a:avLst/>
          </a:prstGeom>
        </p:spPr>
      </p:pic>
      <p:pic>
        <p:nvPicPr>
          <p:cNvPr id="7" name="Picture 6" descr="Snímek obrazovky 2016-06-29 v 22.26.0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729" y="5297769"/>
            <a:ext cx="6547784" cy="440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651" y="310668"/>
            <a:ext cx="86808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2BB089"/>
                </a:solidFill>
              </a:rPr>
              <a:t>Popis aplikace</a:t>
            </a:r>
            <a:endParaRPr lang="cs-CZ" sz="3200" dirty="0">
              <a:solidFill>
                <a:srgbClr val="2BB0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652" y="1177952"/>
            <a:ext cx="85992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cs typeface="Ubuntu"/>
              </a:rPr>
              <a:t>Aplikace</a:t>
            </a:r>
            <a:r>
              <a:rPr lang="cs-CZ" sz="2000" dirty="0" smtClean="0">
                <a:cs typeface="Ubuntu"/>
              </a:rPr>
              <a:t> slouží ke sledování údajů z </a:t>
            </a:r>
            <a:r>
              <a:rPr lang="cs-CZ" sz="2000" dirty="0" err="1" smtClean="0">
                <a:cs typeface="Ubuntu"/>
              </a:rPr>
              <a:t>www.kaloricketabulky.cz</a:t>
            </a:r>
            <a:r>
              <a:rPr lang="cs-CZ" sz="2000" dirty="0" smtClean="0">
                <a:cs typeface="Ubuntu"/>
              </a:rPr>
              <a:t> a 					                                               </a:t>
            </a:r>
            <a:r>
              <a:rPr lang="cs-CZ" sz="2000" dirty="0" err="1" smtClean="0">
                <a:cs typeface="Ubuntu"/>
              </a:rPr>
              <a:t>www.garminconnect.com</a:t>
            </a:r>
            <a:r>
              <a:rPr lang="cs-CZ" sz="2000" dirty="0" smtClean="0">
                <a:cs typeface="Ubuntu"/>
              </a:rPr>
              <a:t> </a:t>
            </a:r>
          </a:p>
          <a:p>
            <a:r>
              <a:rPr lang="cs-CZ" sz="2000" dirty="0" smtClean="0">
                <a:cs typeface="Ubuntu"/>
              </a:rPr>
              <a:t>(případně jiného serveru zaznamenávajícího aktivity) a jejich porovnávání. </a:t>
            </a:r>
          </a:p>
          <a:p>
            <a:endParaRPr lang="cs-CZ" sz="2000" dirty="0" smtClean="0">
              <a:cs typeface="Ubuntu"/>
            </a:endParaRPr>
          </a:p>
          <a:p>
            <a:r>
              <a:rPr lang="cs-CZ" sz="2000" dirty="0" smtClean="0">
                <a:cs typeface="Ubuntu"/>
              </a:rPr>
              <a:t>Uživatelé používají samostatně kalorické tabulky a zařízení pro zaznamenání aktivit. Data jsou pouze přenesena do aplikace Čas pro zdraví, kde je možné následné </a:t>
            </a:r>
            <a:r>
              <a:rPr lang="cs-CZ" sz="2000" b="1" dirty="0" smtClean="0">
                <a:cs typeface="Ubuntu"/>
              </a:rPr>
              <a:t>využití propojení s terapeutem </a:t>
            </a:r>
            <a:r>
              <a:rPr lang="cs-CZ" sz="2000" dirty="0" smtClean="0">
                <a:cs typeface="Ubuntu"/>
              </a:rPr>
              <a:t>a sledování dat pro účely konzultací. </a:t>
            </a:r>
          </a:p>
          <a:p>
            <a:endParaRPr lang="cs-CZ" sz="2000" dirty="0">
              <a:cs typeface="Ubuntu"/>
            </a:endParaRPr>
          </a:p>
          <a:p>
            <a:r>
              <a:rPr lang="cs-CZ" sz="2000" dirty="0" smtClean="0">
                <a:cs typeface="Ubuntu"/>
              </a:rPr>
              <a:t>V aplikaci je možné zadávat a sledovat </a:t>
            </a:r>
            <a:r>
              <a:rPr lang="cs-CZ" sz="2000" b="1" dirty="0" smtClean="0">
                <a:cs typeface="Ubuntu"/>
              </a:rPr>
              <a:t>hodnoty krevního tlaku, glykémie, obvodu pasu a glykovaného hemoglobinu</a:t>
            </a:r>
            <a:r>
              <a:rPr lang="cs-CZ" sz="2000" dirty="0" smtClean="0">
                <a:cs typeface="Ubuntu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192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nímek obrazovky 2016-06-29 v 22.26.0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301345"/>
            <a:ext cx="5907625" cy="440113"/>
          </a:xfrm>
          <a:prstGeom prst="rect">
            <a:avLst/>
          </a:prstGeom>
        </p:spPr>
      </p:pic>
      <p:pic>
        <p:nvPicPr>
          <p:cNvPr id="7" name="Picture 6" descr="Snímek obrazovky 2016-06-29 v 22.26.0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729" y="5301345"/>
            <a:ext cx="6547784" cy="440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651" y="310668"/>
            <a:ext cx="86808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2BB089"/>
                </a:solidFill>
              </a:rPr>
              <a:t>Typy účtů</a:t>
            </a:r>
            <a:endParaRPr lang="cs-CZ" sz="3200" dirty="0">
              <a:solidFill>
                <a:srgbClr val="2BB0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652" y="1054651"/>
            <a:ext cx="859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cs-CZ" sz="2000" dirty="0" smtClean="0">
                <a:solidFill>
                  <a:srgbClr val="2BB089"/>
                </a:solidFill>
                <a:cs typeface="Ubuntu"/>
              </a:rPr>
              <a:t>Uživatel </a:t>
            </a:r>
            <a:r>
              <a:rPr lang="cs-CZ" sz="2000" dirty="0" smtClean="0">
                <a:cs typeface="Ubuntu"/>
              </a:rPr>
              <a:t>- může si založit sám účet a může zažádat terapeuta o propojení</a:t>
            </a:r>
          </a:p>
          <a:p>
            <a:pPr marL="342900" lvl="0" indent="-342900">
              <a:buFont typeface="Arial"/>
              <a:buChar char="•"/>
            </a:pPr>
            <a:endParaRPr lang="cs-CZ" sz="2000" dirty="0" smtClean="0">
              <a:cs typeface="Ubuntu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 smtClean="0">
                <a:solidFill>
                  <a:srgbClr val="2BB089"/>
                </a:solidFill>
                <a:cs typeface="Ubuntu"/>
              </a:rPr>
              <a:t>Terapeut </a:t>
            </a:r>
            <a:r>
              <a:rPr lang="cs-CZ" sz="2000" dirty="0" smtClean="0">
                <a:cs typeface="Ubuntu"/>
              </a:rPr>
              <a:t>- musí být schválen </a:t>
            </a:r>
            <a:r>
              <a:rPr lang="cs-CZ" sz="2000" dirty="0" err="1" smtClean="0">
                <a:cs typeface="Ubuntu"/>
              </a:rPr>
              <a:t>adminem</a:t>
            </a:r>
            <a:r>
              <a:rPr lang="cs-CZ" sz="2000" dirty="0" smtClean="0">
                <a:cs typeface="Ubuntu"/>
              </a:rPr>
              <a:t>, může sledovat propojené uživatele</a:t>
            </a:r>
          </a:p>
          <a:p>
            <a:pPr marL="342900" lvl="0" indent="-342900">
              <a:buFont typeface="Arial"/>
              <a:buChar char="•"/>
            </a:pPr>
            <a:endParaRPr lang="cs-CZ" sz="2000" dirty="0" smtClean="0">
              <a:cs typeface="Ubuntu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 err="1" smtClean="0">
                <a:solidFill>
                  <a:srgbClr val="2BB089"/>
                </a:solidFill>
                <a:cs typeface="Ubuntu"/>
              </a:rPr>
              <a:t>Admin</a:t>
            </a:r>
            <a:r>
              <a:rPr lang="cs-CZ" sz="2000" dirty="0" smtClean="0">
                <a:solidFill>
                  <a:srgbClr val="2BB089"/>
                </a:solidFill>
                <a:cs typeface="Ubuntu"/>
              </a:rPr>
              <a:t> </a:t>
            </a:r>
            <a:r>
              <a:rPr lang="cs-CZ" sz="2000" dirty="0" smtClean="0">
                <a:cs typeface="Ubuntu"/>
              </a:rPr>
              <a:t>- spravuje databázi uživatelů a terapeutů, potvrzuje propojení, případně může rušit, odebrat a deaktivovat uživatele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981" y="3852524"/>
            <a:ext cx="85992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cs typeface="Ubuntu"/>
              </a:rPr>
              <a:t>Návod pro uživatele/pacienty je možné stáhnout na adrese: </a:t>
            </a:r>
            <a:endParaRPr lang="cs-CZ" sz="2000" dirty="0" smtClean="0">
              <a:cs typeface="Ubuntu"/>
            </a:endParaRPr>
          </a:p>
          <a:p>
            <a:r>
              <a:rPr lang="cs-CZ" sz="1600" dirty="0" smtClean="0">
                <a:solidFill>
                  <a:srgbClr val="2BB089"/>
                </a:solidFill>
                <a:cs typeface="Ubuntu"/>
                <a:hlinkClick r:id="rId4"/>
              </a:rPr>
              <a:t>https://drive.google.com/open?id=1slc3FRjlOFkfeBmselqzf67nZA9H4oHMChQK37IY7Z8</a:t>
            </a:r>
            <a:r>
              <a:rPr lang="cs-CZ" sz="1600" dirty="0" smtClean="0">
                <a:solidFill>
                  <a:srgbClr val="2BB089"/>
                </a:solidFill>
                <a:cs typeface="Ubuntu"/>
              </a:rPr>
              <a:t> </a:t>
            </a:r>
          </a:p>
          <a:p>
            <a:endParaRPr lang="cs-CZ" sz="1600" dirty="0" smtClean="0">
              <a:solidFill>
                <a:srgbClr val="2BB089"/>
              </a:solidFill>
              <a:cs typeface="Ubuntu"/>
            </a:endParaRPr>
          </a:p>
          <a:p>
            <a:endParaRPr lang="cs-CZ" sz="1600" dirty="0" smtClean="0">
              <a:solidFill>
                <a:srgbClr val="2BB089"/>
              </a:solidFill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99673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nímek obrazovky 2016-06-29 v 22.26.0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302199"/>
            <a:ext cx="5907625" cy="440113"/>
          </a:xfrm>
          <a:prstGeom prst="rect">
            <a:avLst/>
          </a:prstGeom>
        </p:spPr>
      </p:pic>
      <p:pic>
        <p:nvPicPr>
          <p:cNvPr id="7" name="Picture 6" descr="Snímek obrazovky 2016-06-29 v 22.26.0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729" y="5302199"/>
            <a:ext cx="6547784" cy="440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651" y="310668"/>
            <a:ext cx="86808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2BB089"/>
                </a:solidFill>
              </a:rPr>
              <a:t>Ukázka aplikace</a:t>
            </a:r>
            <a:endParaRPr lang="cs-CZ" sz="3200" dirty="0">
              <a:solidFill>
                <a:srgbClr val="2BB08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35" y="1038086"/>
            <a:ext cx="7071053" cy="401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91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4486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737" y="2248907"/>
            <a:ext cx="85569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cs-CZ" sz="6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Zhubnou Pražané letos </a:t>
            </a:r>
            <a:r>
              <a:rPr lang="cs-CZ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1 210 000 kilo?</a:t>
            </a:r>
            <a:endParaRPr lang="cs-CZ" sz="66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9" name="Picture 12" descr="VSTJ_logo-04.png"/>
          <p:cNvPicPr>
            <a:picLocks noChangeAspect="1"/>
          </p:cNvPicPr>
          <p:nvPr/>
        </p:nvPicPr>
        <p:blipFill>
          <a:blip r:embed="rId3">
            <a:biLevel thresh="25000"/>
          </a:blip>
          <a:srcRect/>
          <a:stretch>
            <a:fillRect/>
          </a:stretch>
        </p:blipFill>
        <p:spPr bwMode="auto">
          <a:xfrm>
            <a:off x="417329" y="4980608"/>
            <a:ext cx="17283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hms-2016-cz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604" y="161893"/>
            <a:ext cx="2602736" cy="550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8185574" y="4756617"/>
            <a:ext cx="15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solidFill>
                  <a:schemeClr val="bg1"/>
                </a:solidFill>
                <a:latin typeface="Helvetica"/>
                <a:cs typeface="Helvetica"/>
              </a:rPr>
              <a:t>Foto Prague City </a:t>
            </a:r>
            <a:r>
              <a:rPr lang="cs-CZ" sz="800" dirty="0" err="1" smtClean="0">
                <a:solidFill>
                  <a:schemeClr val="bg1"/>
                </a:solidFill>
                <a:latin typeface="Helvetica"/>
                <a:cs typeface="Helvetica"/>
              </a:rPr>
              <a:t>Tourism</a:t>
            </a:r>
            <a:endParaRPr lang="cs-CZ" sz="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962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35184"/>
            <a:ext cx="8229600" cy="3270247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/>
              <a:t>Mgr. Bc. Martina </a:t>
            </a:r>
            <a:r>
              <a:rPr lang="cs-CZ" sz="1800" b="1" dirty="0" err="1"/>
              <a:t>Dyrcová</a:t>
            </a:r>
            <a:endParaRPr lang="cs-CZ" sz="1800" b="1" dirty="0"/>
          </a:p>
          <a:p>
            <a:pPr marL="0" indent="0">
              <a:buNone/>
            </a:pPr>
            <a:r>
              <a:rPr lang="cs-CZ" sz="1800" dirty="0"/>
              <a:t>VŠTJ </a:t>
            </a:r>
            <a:r>
              <a:rPr lang="cs-CZ" sz="1800" dirty="0" err="1"/>
              <a:t>Medicina</a:t>
            </a:r>
            <a:r>
              <a:rPr lang="cs-CZ" sz="1800" dirty="0"/>
              <a:t> Praha, </a:t>
            </a:r>
            <a:r>
              <a:rPr lang="cs-CZ" sz="1800"/>
              <a:t>vedoucí </a:t>
            </a:r>
            <a:r>
              <a:rPr lang="cs-CZ" sz="1800" smtClean="0"/>
              <a:t>programů pro </a:t>
            </a:r>
            <a:r>
              <a:rPr lang="cs-CZ" sz="1800" dirty="0"/>
              <a:t>MHMP</a:t>
            </a:r>
          </a:p>
          <a:p>
            <a:pPr marL="0" indent="0">
              <a:buNone/>
            </a:pPr>
            <a:r>
              <a:rPr lang="cs-CZ" sz="1800" dirty="0" err="1"/>
              <a:t>dyrcova@vstj.cz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+420 777 715 </a:t>
            </a:r>
            <a:r>
              <a:rPr lang="cs-CZ" sz="1800" dirty="0" smtClean="0"/>
              <a:t>630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 smtClean="0"/>
              <a:t>Mgr. Bc. Martina Kollerová</a:t>
            </a:r>
          </a:p>
          <a:p>
            <a:pPr marL="0" indent="0">
              <a:buNone/>
            </a:pPr>
            <a:r>
              <a:rPr lang="cs-CZ" sz="1800" dirty="0" smtClean="0"/>
              <a:t>VŠTJ </a:t>
            </a:r>
            <a:r>
              <a:rPr lang="cs-CZ" sz="1800" dirty="0" err="1" smtClean="0"/>
              <a:t>Medicina</a:t>
            </a:r>
            <a:r>
              <a:rPr lang="cs-CZ" sz="1800" dirty="0" smtClean="0"/>
              <a:t> </a:t>
            </a:r>
            <a:r>
              <a:rPr lang="cs-CZ" sz="1800" dirty="0"/>
              <a:t>Praha, projektová manažerka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err="1" smtClean="0"/>
              <a:t>kollerova@vstj.cz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+420 603 796 </a:t>
            </a:r>
            <a:r>
              <a:rPr lang="cs-CZ" sz="1800" dirty="0" smtClean="0"/>
              <a:t>248</a:t>
            </a: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59292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VSTJ_logo_claim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" y="1993900"/>
            <a:ext cx="755967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6E5DAC-DEBE-469F-9562-FBCB0497D3F0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14412091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9144000" cy="5726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53" y="2668130"/>
            <a:ext cx="88967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cs-CZ" sz="5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Půjdou zaměstnanci MHMP </a:t>
            </a:r>
            <a:r>
              <a:rPr lang="cs-CZ" sz="5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Pražanům příkladem?</a:t>
            </a:r>
            <a:endParaRPr lang="cs-CZ" sz="55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4" name="Picture 3" descr="ehms-2016-cz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604" y="161893"/>
            <a:ext cx="2602736" cy="550629"/>
          </a:xfrm>
          <a:prstGeom prst="rect">
            <a:avLst/>
          </a:prstGeom>
        </p:spPr>
      </p:pic>
      <p:pic>
        <p:nvPicPr>
          <p:cNvPr id="8" name="Picture 12" descr="VSTJ_logo-04.png"/>
          <p:cNvPicPr>
            <a:picLocks noChangeAspect="1"/>
          </p:cNvPicPr>
          <p:nvPr/>
        </p:nvPicPr>
        <p:blipFill>
          <a:blip r:embed="rId4">
            <a:biLevel thresh="25000"/>
          </a:blip>
          <a:srcRect/>
          <a:stretch>
            <a:fillRect/>
          </a:stretch>
        </p:blipFill>
        <p:spPr bwMode="auto">
          <a:xfrm>
            <a:off x="380339" y="4980608"/>
            <a:ext cx="17283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6200000">
            <a:off x="8185574" y="4756617"/>
            <a:ext cx="158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solidFill>
                  <a:schemeClr val="bg1"/>
                </a:solidFill>
                <a:latin typeface="Helvetica"/>
                <a:cs typeface="Helvetica"/>
              </a:rPr>
              <a:t>Ilustrační foto </a:t>
            </a:r>
            <a:r>
              <a:rPr lang="cs-CZ" sz="800" dirty="0" err="1" smtClean="0">
                <a:solidFill>
                  <a:schemeClr val="bg1"/>
                </a:solidFill>
                <a:latin typeface="Helvetica"/>
                <a:cs typeface="Helvetica"/>
              </a:rPr>
              <a:t>Shutterstock</a:t>
            </a:r>
            <a:endParaRPr lang="cs-CZ" sz="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1517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43507" y="1282330"/>
            <a:ext cx="832153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Helvetica"/>
                <a:cs typeface="Helvetica"/>
              </a:rPr>
              <a:t>Kromě základní myšlenky </a:t>
            </a:r>
            <a:r>
              <a:rPr lang="cs-CZ" sz="1400" b="1" dirty="0" smtClean="0">
                <a:latin typeface="Helvetica"/>
                <a:cs typeface="Helvetica"/>
              </a:rPr>
              <a:t>přispět ke splnění výzvy</a:t>
            </a:r>
            <a:r>
              <a:rPr lang="cs-CZ" sz="1400" dirty="0" smtClean="0">
                <a:latin typeface="Helvetica"/>
                <a:cs typeface="Helvetica"/>
              </a:rPr>
              <a:t>, aby Pražané za rok 2016 v rámci projektu Praha Evropské hlavní město sportu </a:t>
            </a:r>
            <a:r>
              <a:rPr lang="cs-CZ" sz="1400" b="1" dirty="0" smtClean="0">
                <a:latin typeface="Helvetica"/>
                <a:cs typeface="Helvetica"/>
              </a:rPr>
              <a:t>zhubli v průměru 1 kg</a:t>
            </a:r>
            <a:r>
              <a:rPr lang="cs-CZ" sz="1400" dirty="0" smtClean="0">
                <a:latin typeface="Helvetica"/>
                <a:cs typeface="Helvetica"/>
              </a:rPr>
              <a:t>, může mít zaměstnanecký program orientovaný na zlepšení životního stylu a prevenci civilizačních onemocnění </a:t>
            </a:r>
            <a:r>
              <a:rPr lang="cs-CZ" sz="1400" b="1" dirty="0" smtClean="0">
                <a:latin typeface="Helvetica"/>
                <a:cs typeface="Helvetica"/>
              </a:rPr>
              <a:t>studiemi podložený pozitivní vliv na zvýšení produktivity</a:t>
            </a:r>
            <a:r>
              <a:rPr lang="cs-CZ" sz="1400" dirty="0" smtClean="0">
                <a:latin typeface="Helvetica"/>
                <a:cs typeface="Helvetica"/>
              </a:rPr>
              <a:t>.</a:t>
            </a:r>
          </a:p>
          <a:p>
            <a:endParaRPr lang="cs-CZ" sz="700" dirty="0" smtClean="0">
              <a:latin typeface="Helvetica"/>
              <a:cs typeface="Helvetica"/>
            </a:endParaRPr>
          </a:p>
          <a:p>
            <a:r>
              <a:rPr lang="cs-CZ" sz="1400" dirty="0">
                <a:latin typeface="Helvetica"/>
                <a:cs typeface="Helvetica"/>
              </a:rPr>
              <a:t>S</a:t>
            </a:r>
            <a:r>
              <a:rPr lang="cs-CZ" sz="1400" dirty="0" smtClean="0">
                <a:latin typeface="Helvetica"/>
                <a:cs typeface="Helvetica"/>
              </a:rPr>
              <a:t>tudie </a:t>
            </a:r>
            <a:r>
              <a:rPr lang="cs-CZ" sz="1400" dirty="0" err="1" smtClean="0">
                <a:latin typeface="Helvetica"/>
                <a:cs typeface="Helvetica"/>
              </a:rPr>
              <a:t>Brigham</a:t>
            </a:r>
            <a:r>
              <a:rPr lang="cs-CZ" sz="1400" dirty="0" smtClean="0">
                <a:latin typeface="Helvetica"/>
                <a:cs typeface="Helvetica"/>
              </a:rPr>
              <a:t> </a:t>
            </a:r>
            <a:r>
              <a:rPr lang="cs-CZ" sz="1400" dirty="0" err="1">
                <a:latin typeface="Helvetica"/>
                <a:cs typeface="Helvetica"/>
              </a:rPr>
              <a:t>Young</a:t>
            </a:r>
            <a:r>
              <a:rPr lang="cs-CZ" sz="1400" dirty="0">
                <a:latin typeface="Helvetica"/>
                <a:cs typeface="Helvetica"/>
              </a:rPr>
              <a:t> University, která je odborníky považována za nejkomplexnější pohled na fenomén dnešní doby zvaný </a:t>
            </a:r>
            <a:r>
              <a:rPr lang="cs-CZ" sz="1400" dirty="0" err="1">
                <a:latin typeface="Helvetica"/>
                <a:cs typeface="Helvetica"/>
              </a:rPr>
              <a:t>presentismus</a:t>
            </a:r>
            <a:r>
              <a:rPr lang="cs-CZ" sz="1400" dirty="0">
                <a:latin typeface="Helvetica"/>
                <a:cs typeface="Helvetica"/>
              </a:rPr>
              <a:t> – tedy přítomnost na pracovišti bez optimálního pracovního </a:t>
            </a:r>
            <a:r>
              <a:rPr lang="cs-CZ" sz="1400" dirty="0" smtClean="0">
                <a:latin typeface="Helvetica"/>
                <a:cs typeface="Helvetica"/>
              </a:rPr>
              <a:t>výkonu</a:t>
            </a:r>
            <a:r>
              <a:rPr lang="cs-CZ" sz="1400" dirty="0">
                <a:latin typeface="Helvetica"/>
                <a:cs typeface="Helvetica"/>
              </a:rPr>
              <a:t> u</a:t>
            </a:r>
            <a:r>
              <a:rPr lang="cs-CZ" sz="1400" dirty="0" smtClean="0">
                <a:latin typeface="Helvetica"/>
                <a:cs typeface="Helvetica"/>
              </a:rPr>
              <a:t>vádí, </a:t>
            </a:r>
            <a:r>
              <a:rPr lang="cs-CZ" sz="1400" dirty="0">
                <a:latin typeface="Helvetica"/>
                <a:cs typeface="Helvetica"/>
              </a:rPr>
              <a:t>že </a:t>
            </a:r>
            <a:r>
              <a:rPr lang="cs-CZ" sz="1400" b="1" dirty="0">
                <a:latin typeface="Helvetica"/>
                <a:cs typeface="Helvetica"/>
              </a:rPr>
              <a:t>absence pohybové aktivity vede až k 96% pravděpodobnosti poklesu produktivity. Špatné stravování až o celé 2/3 zvyšuje pravděpodobnost poklesu výkonnosti na pracovišti</a:t>
            </a:r>
            <a:r>
              <a:rPr lang="cs-CZ" sz="1400" dirty="0">
                <a:latin typeface="Helvetica"/>
                <a:cs typeface="Helvetica"/>
              </a:rPr>
              <a:t> a kuřáci zhruba o třetinu častěji uvádějí dopad svého zlozvyku na svou produktivitu.</a:t>
            </a:r>
            <a:r>
              <a:rPr lang="cs-CZ" sz="1400" baseline="30000" dirty="0" smtClean="0">
                <a:latin typeface="Helvetica"/>
                <a:cs typeface="Helvetica"/>
              </a:rPr>
              <a:t>1</a:t>
            </a:r>
            <a:endParaRPr lang="cs-CZ" sz="1400" baseline="30000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510" y="3494247"/>
            <a:ext cx="8229600" cy="1169551"/>
          </a:xfrm>
          <a:prstGeom prst="rect">
            <a:avLst/>
          </a:prstGeom>
          <a:solidFill>
            <a:srgbClr val="EE6C75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Helvetica"/>
                <a:cs typeface="Helvetica"/>
              </a:rPr>
              <a:t>Studie </a:t>
            </a:r>
            <a:r>
              <a:rPr lang="cs-CZ" sz="1400" dirty="0">
                <a:latin typeface="Helvetica"/>
                <a:cs typeface="Helvetica"/>
              </a:rPr>
              <a:t>zároveň potvrzují, že po zavedení programů prevence a monitoringu dochází k významnému poklesu rizikových faktorů civilizačních onemocnění a </a:t>
            </a:r>
            <a:r>
              <a:rPr lang="cs-CZ" sz="1400" dirty="0" smtClean="0">
                <a:latin typeface="Helvetica"/>
                <a:cs typeface="Helvetica"/>
              </a:rPr>
              <a:t>k </a:t>
            </a:r>
            <a:r>
              <a:rPr lang="cs-CZ" sz="1400" dirty="0">
                <a:latin typeface="Helvetica"/>
                <a:cs typeface="Helvetica"/>
              </a:rPr>
              <a:t>nárůstu produktivity zaměstnanců. Vlivem programů dochází k nárůstu konzumace ovoce a zeleniny, frekvence pohybových aktivit a kvality i délky spánku zaměstnanců, což vede </a:t>
            </a:r>
            <a:r>
              <a:rPr lang="cs-CZ" sz="1400" b="1" dirty="0">
                <a:latin typeface="Helvetica"/>
                <a:cs typeface="Helvetica"/>
              </a:rPr>
              <a:t>k poklesu BMI, rizikového obvodu pasu, krevního tlaku, cholesterolu a glykémie.</a:t>
            </a:r>
            <a:r>
              <a:rPr lang="cs-CZ" sz="1400" baseline="30000" dirty="0">
                <a:latin typeface="Helvetica"/>
                <a:cs typeface="Helvetica"/>
              </a:rPr>
              <a:t>2</a:t>
            </a:r>
            <a:r>
              <a:rPr lang="cs-CZ" sz="1400" dirty="0">
                <a:latin typeface="Helvetica"/>
                <a:cs typeface="Helvetica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405" y="35345"/>
            <a:ext cx="8229600" cy="952500"/>
          </a:xfrm>
        </p:spPr>
        <p:txBody>
          <a:bodyPr/>
          <a:lstStyle/>
          <a:p>
            <a:r>
              <a:rPr lang="cs-CZ" dirty="0" smtClean="0"/>
              <a:t>Cíle zaměstnaneckého programu</a:t>
            </a:r>
            <a:endParaRPr lang="cs-CZ" dirty="0"/>
          </a:p>
        </p:txBody>
      </p:sp>
      <p:sp>
        <p:nvSpPr>
          <p:cNvPr id="19" name="TextBox 18"/>
          <p:cNvSpPr txBox="1"/>
          <p:nvPr/>
        </p:nvSpPr>
        <p:spPr>
          <a:xfrm>
            <a:off x="469527" y="4712647"/>
            <a:ext cx="86004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700" dirty="0" smtClean="0">
                <a:latin typeface="Helvetica"/>
                <a:cs typeface="Helvetica"/>
              </a:rPr>
              <a:t>1. Merrill RM “Self-rated job performance and absenteeism according to employee engagement, health </a:t>
            </a:r>
            <a:r>
              <a:rPr lang="en-GB" sz="700" dirty="0" err="1" smtClean="0">
                <a:latin typeface="Helvetica"/>
                <a:cs typeface="Helvetica"/>
              </a:rPr>
              <a:t>behaviors</a:t>
            </a:r>
            <a:r>
              <a:rPr lang="en-GB" sz="700" dirty="0" smtClean="0">
                <a:latin typeface="Helvetica"/>
                <a:cs typeface="Helvetica"/>
              </a:rPr>
              <a:t>, and physical health. ” J </a:t>
            </a:r>
            <a:r>
              <a:rPr lang="en-GB" sz="700" dirty="0" err="1" smtClean="0">
                <a:latin typeface="Helvetica"/>
                <a:cs typeface="Helvetica"/>
              </a:rPr>
              <a:t>Occup</a:t>
            </a:r>
            <a:r>
              <a:rPr lang="en-GB" sz="700" dirty="0" smtClean="0">
                <a:latin typeface="Helvetica"/>
                <a:cs typeface="Helvetica"/>
              </a:rPr>
              <a:t> Environ Med. 2013 Jan; 55(1):10-8. </a:t>
            </a:r>
          </a:p>
          <a:p>
            <a:r>
              <a:rPr lang="en-GB" sz="700" dirty="0" smtClean="0">
                <a:latin typeface="Helvetica"/>
                <a:cs typeface="Helvetica"/>
              </a:rPr>
              <a:t>2. Goldberg, Linn a </a:t>
            </a:r>
            <a:r>
              <a:rPr lang="en-GB" sz="700" dirty="0" err="1" smtClean="0">
                <a:latin typeface="Helvetica"/>
                <a:cs typeface="Helvetica"/>
              </a:rPr>
              <a:t>kol</a:t>
            </a:r>
            <a:r>
              <a:rPr lang="en-GB" sz="700" dirty="0" smtClean="0">
                <a:latin typeface="Helvetica"/>
                <a:cs typeface="Helvetica"/>
              </a:rPr>
              <a:t>. “Healthy Team Healthy U: A Prospective Validation of an Evidence-Based Worksite Health Promotion and Wellness Platform.” Frontiers in Public Health 3 (2015): 188. PMC. 3 Feb. 2016.	</a:t>
            </a:r>
          </a:p>
        </p:txBody>
      </p:sp>
      <p:pic>
        <p:nvPicPr>
          <p:cNvPr id="6" name="Picture 2" descr="Snímek obrazovky 2016-04-24 v 13.00.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672" y="5168162"/>
            <a:ext cx="2085985" cy="44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065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042"/>
            <a:ext cx="8229600" cy="9525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bg1"/>
                </a:solidFill>
              </a:rPr>
              <a:t>Realizátor programu - VŠTJ </a:t>
            </a:r>
            <a:r>
              <a:rPr lang="cs-CZ" dirty="0" err="1" smtClean="0">
                <a:solidFill>
                  <a:schemeClr val="bg1"/>
                </a:solidFill>
              </a:rPr>
              <a:t>Medicina</a:t>
            </a:r>
            <a:r>
              <a:rPr lang="cs-CZ" dirty="0" smtClean="0">
                <a:solidFill>
                  <a:schemeClr val="bg1"/>
                </a:solidFill>
              </a:rPr>
              <a:t> Praha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7699"/>
            <a:ext cx="8410062" cy="3627438"/>
          </a:xfrm>
        </p:spPr>
        <p:txBody>
          <a:bodyPr/>
          <a:lstStyle/>
          <a:p>
            <a:pPr eaLnBrk="1" hangingPunct="1">
              <a:buClr>
                <a:srgbClr val="1567B5"/>
              </a:buClr>
              <a:defRPr/>
            </a:pPr>
            <a:r>
              <a:rPr lang="cs-CZ" sz="2400" dirty="0" smtClean="0"/>
              <a:t>Organizace, která se věnuje pohybovým aktivitám pro různé skupiny klientů (</a:t>
            </a:r>
            <a:r>
              <a:rPr lang="cs-CZ" dirty="0" smtClean="0"/>
              <a:t>zdraví, bývalí sportovci, senioři, pacienti s </a:t>
            </a:r>
            <a:r>
              <a:rPr lang="cs-CZ" sz="2400" dirty="0" smtClean="0"/>
              <a:t>cukrovkou, </a:t>
            </a:r>
            <a:r>
              <a:rPr lang="cs-CZ" dirty="0" smtClean="0"/>
              <a:t>vysokým krevním tlakem </a:t>
            </a:r>
            <a:r>
              <a:rPr lang="cs-CZ" sz="2400" dirty="0" smtClean="0"/>
              <a:t>apod.)</a:t>
            </a:r>
          </a:p>
          <a:p>
            <a:pPr eaLnBrk="1" hangingPunct="1">
              <a:buClr>
                <a:srgbClr val="1567B5"/>
              </a:buClr>
              <a:defRPr/>
            </a:pPr>
            <a:r>
              <a:rPr lang="cs-CZ" sz="2400" dirty="0" smtClean="0"/>
              <a:t>Spolupráce se Všeobecnou fakultní nemocnicí v Praze </a:t>
            </a:r>
            <a:br>
              <a:rPr lang="cs-CZ" sz="2400" dirty="0" smtClean="0"/>
            </a:br>
            <a:r>
              <a:rPr lang="cs-CZ" sz="2400" dirty="0" smtClean="0"/>
              <a:t>(3. interní klinika 1. LF UK a VFN Praha)</a:t>
            </a:r>
          </a:p>
          <a:p>
            <a:pPr eaLnBrk="1" hangingPunct="1">
              <a:buClr>
                <a:srgbClr val="1567B5"/>
              </a:buClr>
              <a:defRPr/>
            </a:pPr>
            <a:r>
              <a:rPr lang="cs-CZ" sz="2400" dirty="0" smtClean="0"/>
              <a:t>Organizace pohybových aktivit a pobytů v celé ČR, převážně v Praze</a:t>
            </a:r>
          </a:p>
          <a:p>
            <a:pPr eaLnBrk="1" hangingPunct="1">
              <a:buClr>
                <a:srgbClr val="1567B5"/>
              </a:buClr>
              <a:defRPr/>
            </a:pPr>
            <a:r>
              <a:rPr lang="cs-CZ" sz="2400" dirty="0" err="1" smtClean="0"/>
              <a:t>www.vstj.cz</a:t>
            </a:r>
            <a:endParaRPr lang="cs-CZ" sz="2400" dirty="0" smtClean="0"/>
          </a:p>
        </p:txBody>
      </p:sp>
      <p:pic>
        <p:nvPicPr>
          <p:cNvPr id="4" name="Picture 2" descr="Snímek obrazovky 2016-04-24 v 13.00.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672" y="5168162"/>
            <a:ext cx="2085985" cy="44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86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Schéma efektivního programu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1FDC0-417F-4B2F-9B54-E35027DB8647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25" name="Oval 24"/>
          <p:cNvSpPr/>
          <p:nvPr/>
        </p:nvSpPr>
        <p:spPr>
          <a:xfrm>
            <a:off x="2160589" y="1037613"/>
            <a:ext cx="4714046" cy="4584700"/>
          </a:xfrm>
          <a:prstGeom prst="ellipse">
            <a:avLst/>
          </a:prstGeom>
          <a:solidFill>
            <a:srgbClr val="0B6DBB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Helvetica"/>
              <a:cs typeface="Helvetica"/>
            </a:endParaRPr>
          </a:p>
        </p:txBody>
      </p:sp>
      <p:pic>
        <p:nvPicPr>
          <p:cNvPr id="26" name="Picture 21" descr="Kontrolní mereni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450" y="2026625"/>
            <a:ext cx="1452026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313" y="3687150"/>
            <a:ext cx="148611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988" y="3568088"/>
            <a:ext cx="149076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Block Arc 28"/>
          <p:cNvSpPr/>
          <p:nvPr/>
        </p:nvSpPr>
        <p:spPr>
          <a:xfrm rot="16200000">
            <a:off x="2233484" y="942493"/>
            <a:ext cx="4584700" cy="4755888"/>
          </a:xfrm>
          <a:prstGeom prst="blockArc">
            <a:avLst>
              <a:gd name="adj1" fmla="val 6778945"/>
              <a:gd name="adj2" fmla="val 19946950"/>
              <a:gd name="adj3" fmla="val 4444"/>
            </a:avLst>
          </a:prstGeom>
          <a:solidFill>
            <a:srgbClr val="0D6A92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0" name="Block Arc 29"/>
          <p:cNvSpPr/>
          <p:nvPr/>
        </p:nvSpPr>
        <p:spPr>
          <a:xfrm rot="5400000" flipH="1">
            <a:off x="2209669" y="948844"/>
            <a:ext cx="4584700" cy="4755887"/>
          </a:xfrm>
          <a:prstGeom prst="blockArc">
            <a:avLst>
              <a:gd name="adj1" fmla="val 15482352"/>
              <a:gd name="adj2" fmla="val 1060807"/>
              <a:gd name="adj3" fmla="val 4944"/>
            </a:avLst>
          </a:prstGeom>
          <a:solidFill>
            <a:srgbClr val="C15368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1" name="Right Triangle 30"/>
          <p:cNvSpPr/>
          <p:nvPr/>
        </p:nvSpPr>
        <p:spPr>
          <a:xfrm rot="3323967" flipH="1">
            <a:off x="6491700" y="3659149"/>
            <a:ext cx="469900" cy="416858"/>
          </a:xfrm>
          <a:prstGeom prst="rtTriangle">
            <a:avLst/>
          </a:prstGeom>
          <a:solidFill>
            <a:srgbClr val="C15368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Helvetica"/>
              <a:cs typeface="Helvetica"/>
            </a:endParaRPr>
          </a:p>
        </p:txBody>
      </p:sp>
      <p:sp>
        <p:nvSpPr>
          <p:cNvPr id="32" name="TextBox 27"/>
          <p:cNvSpPr txBox="1">
            <a:spLocks noChangeArrowheads="1"/>
          </p:cNvSpPr>
          <p:nvPr/>
        </p:nvSpPr>
        <p:spPr bwMode="auto">
          <a:xfrm>
            <a:off x="5238751" y="2748938"/>
            <a:ext cx="959236" cy="261937"/>
          </a:xfrm>
          <a:prstGeom prst="rect">
            <a:avLst/>
          </a:prstGeom>
          <a:solidFill>
            <a:srgbClr val="C1536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1100" b="1">
                <a:latin typeface="Helvetica" charset="0"/>
                <a:cs typeface="Helvetica" charset="0"/>
              </a:rPr>
              <a:t>1. Měření</a:t>
            </a:r>
            <a:endParaRPr lang="cs-CZ" sz="1200" b="1">
              <a:latin typeface="Helvetica" charset="0"/>
              <a:cs typeface="Helvetica" charset="0"/>
            </a:endParaRPr>
          </a:p>
        </p:txBody>
      </p:sp>
      <p:sp>
        <p:nvSpPr>
          <p:cNvPr id="33" name="TextBox 28"/>
          <p:cNvSpPr txBox="1">
            <a:spLocks noChangeArrowheads="1"/>
          </p:cNvSpPr>
          <p:nvPr/>
        </p:nvSpPr>
        <p:spPr bwMode="auto">
          <a:xfrm>
            <a:off x="4968875" y="4480900"/>
            <a:ext cx="948388" cy="261938"/>
          </a:xfrm>
          <a:prstGeom prst="rect">
            <a:avLst/>
          </a:prstGeom>
          <a:solidFill>
            <a:srgbClr val="0D6A9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100" b="1">
                <a:latin typeface="Helvetica" charset="0"/>
                <a:cs typeface="Helvetica" charset="0"/>
              </a:rPr>
              <a:t>2A. Strava</a:t>
            </a:r>
            <a:endParaRPr lang="cs-CZ" sz="1200" b="1">
              <a:latin typeface="Helvetica" charset="0"/>
              <a:cs typeface="Helvetica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1772789" y="2158319"/>
            <a:ext cx="3343597" cy="2353687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269260"/>
              </a:avLst>
            </a:prstTxWarp>
            <a:spAutoFit/>
          </a:bodyPr>
          <a:lstStyle/>
          <a:p>
            <a:pPr algn="ctr">
              <a:defRPr/>
            </a:pPr>
            <a:r>
              <a:rPr lang="cs-CZ" sz="1100" b="1" dirty="0" smtClean="0">
                <a:latin typeface="Helvetica"/>
                <a:cs typeface="Helvetica"/>
              </a:rPr>
              <a:t>Individuální nebo skupinový </a:t>
            </a:r>
            <a:r>
              <a:rPr lang="cs-CZ" sz="1100" b="1" dirty="0">
                <a:latin typeface="Helvetica"/>
                <a:cs typeface="Helvetica"/>
              </a:rPr>
              <a:t>program, přednáška</a:t>
            </a:r>
          </a:p>
        </p:txBody>
      </p:sp>
      <p:pic>
        <p:nvPicPr>
          <p:cNvPr id="35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939" y="1283675"/>
            <a:ext cx="1546554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1"/>
          <p:cNvSpPr txBox="1">
            <a:spLocks noChangeArrowheads="1"/>
          </p:cNvSpPr>
          <p:nvPr/>
        </p:nvSpPr>
        <p:spPr bwMode="auto">
          <a:xfrm>
            <a:off x="3802063" y="2018688"/>
            <a:ext cx="1275364" cy="261937"/>
          </a:xfrm>
          <a:prstGeom prst="rect">
            <a:avLst/>
          </a:prstGeom>
          <a:solidFill>
            <a:srgbClr val="C1536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Helvetica" charset="0"/>
                <a:cs typeface="Helvetica" charset="0"/>
              </a:rPr>
              <a:t>3. Vyhodnocení</a:t>
            </a:r>
            <a:endParaRPr lang="cs-CZ" sz="1200" b="1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3308351" y="4482488"/>
            <a:ext cx="1002626" cy="261937"/>
          </a:xfrm>
          <a:prstGeom prst="rect">
            <a:avLst/>
          </a:prstGeom>
          <a:solidFill>
            <a:srgbClr val="0D6A9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100" b="1">
                <a:latin typeface="Helvetica" charset="0"/>
                <a:cs typeface="Helvetica" charset="0"/>
              </a:rPr>
              <a:t>2B. Pohyb</a:t>
            </a:r>
            <a:endParaRPr lang="cs-CZ" sz="1200" b="1">
              <a:latin typeface="Helvetica" charset="0"/>
              <a:cs typeface="Helvetica" charset="0"/>
            </a:endParaRPr>
          </a:p>
        </p:txBody>
      </p:sp>
      <p:sp>
        <p:nvSpPr>
          <p:cNvPr id="38" name="Right Triangle 37"/>
          <p:cNvSpPr/>
          <p:nvPr/>
        </p:nvSpPr>
        <p:spPr>
          <a:xfrm rot="11893233">
            <a:off x="3324496" y="1121640"/>
            <a:ext cx="444751" cy="442912"/>
          </a:xfrm>
          <a:prstGeom prst="rtTriangle">
            <a:avLst/>
          </a:prstGeom>
          <a:solidFill>
            <a:srgbClr val="0D6A92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 rot="3291636">
            <a:off x="4748893" y="1887225"/>
            <a:ext cx="2378393" cy="1119509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2853481"/>
              </a:avLst>
            </a:prstTxWarp>
            <a:spAutoFit/>
          </a:bodyPr>
          <a:lstStyle/>
          <a:p>
            <a:pPr>
              <a:defRPr/>
            </a:pPr>
            <a:r>
              <a:rPr lang="cs-CZ" sz="1100" b="1" dirty="0">
                <a:latin typeface="Helvetica"/>
                <a:cs typeface="Helvetica"/>
              </a:rPr>
              <a:t>Individuální měření a </a:t>
            </a:r>
            <a:r>
              <a:rPr lang="cs-CZ" sz="1100" b="1" dirty="0" err="1">
                <a:latin typeface="Helvetica"/>
                <a:cs typeface="Helvetica"/>
              </a:rPr>
              <a:t>screening</a:t>
            </a:r>
            <a:endParaRPr lang="cs-CZ" sz="1100" b="1" dirty="0">
              <a:latin typeface="Helvetica"/>
              <a:cs typeface="Helvetica"/>
            </a:endParaRPr>
          </a:p>
        </p:txBody>
      </p:sp>
      <p:pic>
        <p:nvPicPr>
          <p:cNvPr id="40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339" y="2252050"/>
            <a:ext cx="152176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36"/>
          <p:cNvSpPr txBox="1">
            <a:spLocks noChangeArrowheads="1"/>
          </p:cNvSpPr>
          <p:nvPr/>
        </p:nvSpPr>
        <p:spPr bwMode="auto">
          <a:xfrm>
            <a:off x="2563813" y="3098188"/>
            <a:ext cx="1008824" cy="261937"/>
          </a:xfrm>
          <a:prstGeom prst="rect">
            <a:avLst/>
          </a:prstGeom>
          <a:solidFill>
            <a:srgbClr val="0D6A9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100" b="1">
                <a:latin typeface="Helvetica" charset="0"/>
                <a:cs typeface="Helvetica" charset="0"/>
              </a:rPr>
              <a:t>2C. Léčba</a:t>
            </a:r>
            <a:endParaRPr lang="cs-CZ" sz="1200" b="1">
              <a:latin typeface="Helvetica" charset="0"/>
              <a:cs typeface="Helvetica" charset="0"/>
            </a:endParaRPr>
          </a:p>
        </p:txBody>
      </p:sp>
      <p:pic>
        <p:nvPicPr>
          <p:cNvPr id="21" name="Picture 2" descr="Snímek obrazovky 2016-04-24 v 13.00.27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672" y="5168162"/>
            <a:ext cx="2085985" cy="44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35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58783" y="2174176"/>
            <a:ext cx="2299386" cy="1509052"/>
          </a:xfrm>
          <a:prstGeom prst="rect">
            <a:avLst/>
          </a:prstGeom>
          <a:solidFill>
            <a:srgbClr val="0B6DBB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5832603" y="2174176"/>
            <a:ext cx="2299386" cy="1509052"/>
          </a:xfrm>
          <a:prstGeom prst="rect">
            <a:avLst/>
          </a:prstGeom>
          <a:solidFill>
            <a:srgbClr val="0B6DBB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876074" y="2174176"/>
            <a:ext cx="2299386" cy="1509052"/>
          </a:xfrm>
          <a:prstGeom prst="rect">
            <a:avLst/>
          </a:prstGeom>
          <a:solidFill>
            <a:srgbClr val="0B6DBB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90" y="35345"/>
            <a:ext cx="8444830" cy="9525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Možnosti realizace programu pro MHMP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295" y="2622396"/>
            <a:ext cx="1911159" cy="65393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Aft>
                <a:spcPts val="562"/>
              </a:spcAft>
              <a:buSzPct val="100000"/>
              <a:buNone/>
            </a:pPr>
            <a:r>
              <a:rPr lang="cs-CZ" sz="2000" b="1" dirty="0" smtClean="0"/>
              <a:t>Individuální</a:t>
            </a:r>
            <a:r>
              <a:rPr lang="cs-CZ" sz="2000" dirty="0" smtClean="0"/>
              <a:t> tříměsíční program</a:t>
            </a:r>
            <a:endParaRPr lang="cs-C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5285158"/>
            <a:ext cx="2133600" cy="303212"/>
          </a:xfrm>
        </p:spPr>
        <p:txBody>
          <a:bodyPr/>
          <a:lstStyle/>
          <a:p>
            <a:pPr>
              <a:defRPr/>
            </a:pPr>
            <a:fld id="{BA01FDC0-417F-4B2F-9B54-E35027DB8647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85809" y="2610066"/>
            <a:ext cx="1925258" cy="65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B6DB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562"/>
              </a:spcAft>
              <a:buSzPct val="100000"/>
              <a:buFont typeface="Arial" charset="0"/>
              <a:buNone/>
            </a:pPr>
            <a:r>
              <a:rPr lang="cs-CZ" sz="2000" b="1" dirty="0" smtClean="0"/>
              <a:t>Skupinový</a:t>
            </a:r>
            <a:r>
              <a:rPr lang="cs-CZ" sz="2000" dirty="0" smtClean="0"/>
              <a:t> tříměsíční program</a:t>
            </a:r>
            <a:endParaRPr lang="cs-CZ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26076" y="2601288"/>
            <a:ext cx="1793495" cy="65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B6DB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562"/>
              </a:spcAft>
              <a:buSzPct val="100000"/>
              <a:buFont typeface="Arial" charset="0"/>
              <a:buNone/>
            </a:pPr>
            <a:r>
              <a:rPr lang="cs-CZ" sz="2000" b="1" dirty="0" smtClean="0"/>
              <a:t>Volné</a:t>
            </a:r>
            <a:r>
              <a:rPr lang="cs-CZ" sz="2000" dirty="0" smtClean="0"/>
              <a:t> konzultace</a:t>
            </a:r>
            <a:endParaRPr lang="cs-CZ" sz="2000" dirty="0"/>
          </a:p>
        </p:txBody>
      </p:sp>
      <p:sp>
        <p:nvSpPr>
          <p:cNvPr id="7" name="Rectangle 6"/>
          <p:cNvSpPr/>
          <p:nvPr/>
        </p:nvSpPr>
        <p:spPr>
          <a:xfrm>
            <a:off x="876074" y="1042733"/>
            <a:ext cx="7273321" cy="4945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40598" y="1136621"/>
            <a:ext cx="7209987" cy="3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B6DB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562"/>
              </a:spcAft>
              <a:buSzPct val="100000"/>
              <a:buFont typeface="Arial" charset="0"/>
              <a:buNone/>
            </a:pPr>
            <a:r>
              <a:rPr lang="cs-CZ" sz="2000" dirty="0" smtClean="0"/>
              <a:t>VSTUPNÍ MĚŘENÍ</a:t>
            </a:r>
            <a:endParaRPr lang="cs-CZ" sz="2000" dirty="0"/>
          </a:p>
        </p:txBody>
      </p:sp>
      <p:sp>
        <p:nvSpPr>
          <p:cNvPr id="9" name="Rectangle 8"/>
          <p:cNvSpPr/>
          <p:nvPr/>
        </p:nvSpPr>
        <p:spPr>
          <a:xfrm>
            <a:off x="878948" y="3744852"/>
            <a:ext cx="7273321" cy="5731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43472" y="3850418"/>
            <a:ext cx="7209987" cy="39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B6DB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562"/>
              </a:spcAft>
              <a:buSzPct val="100000"/>
              <a:buFont typeface="Arial" charset="0"/>
              <a:buNone/>
            </a:pPr>
            <a:r>
              <a:rPr lang="cs-CZ" sz="2000" dirty="0" smtClean="0"/>
              <a:t>VÝSTUPNÍ MĚŘENÍ</a:t>
            </a:r>
            <a:endParaRPr lang="cs-CZ" sz="2000" dirty="0"/>
          </a:p>
        </p:txBody>
      </p:sp>
      <p:sp>
        <p:nvSpPr>
          <p:cNvPr id="14" name="Rectangle 13"/>
          <p:cNvSpPr/>
          <p:nvPr/>
        </p:nvSpPr>
        <p:spPr>
          <a:xfrm>
            <a:off x="878949" y="4402667"/>
            <a:ext cx="7273321" cy="5822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943473" y="4510049"/>
            <a:ext cx="7209987" cy="39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B6DB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562"/>
              </a:spcAft>
              <a:buSzPct val="100000"/>
              <a:buFont typeface="Arial" charset="0"/>
              <a:buNone/>
            </a:pPr>
            <a:r>
              <a:rPr lang="cs-CZ" sz="2000" dirty="0" smtClean="0"/>
              <a:t>Zhodnocení výsledků programu </a:t>
            </a:r>
            <a:endParaRPr lang="cs-CZ" sz="2000" dirty="0"/>
          </a:p>
        </p:txBody>
      </p:sp>
      <p:sp>
        <p:nvSpPr>
          <p:cNvPr id="16" name="Oval 15"/>
          <p:cNvSpPr/>
          <p:nvPr/>
        </p:nvSpPr>
        <p:spPr>
          <a:xfrm>
            <a:off x="543168" y="2548416"/>
            <a:ext cx="746108" cy="7591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148" y="2648800"/>
            <a:ext cx="6351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Helvetica"/>
                <a:cs typeface="Helvetica"/>
              </a:rPr>
              <a:t>1.</a:t>
            </a:r>
            <a:endParaRPr lang="cs-CZ" sz="3600" dirty="0"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9454" y="2548416"/>
            <a:ext cx="746108" cy="7591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3434" y="2648800"/>
            <a:ext cx="6351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Helvetica"/>
                <a:cs typeface="Helvetica"/>
              </a:rPr>
              <a:t>2</a:t>
            </a:r>
            <a:r>
              <a:rPr lang="cs-CZ" sz="3200" dirty="0" smtClean="0">
                <a:latin typeface="Helvetica"/>
                <a:cs typeface="Helvetica"/>
              </a:rPr>
              <a:t>.</a:t>
            </a:r>
            <a:endParaRPr lang="cs-CZ" sz="3600" dirty="0"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35326" y="2548416"/>
            <a:ext cx="746108" cy="7591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9306" y="2648800"/>
            <a:ext cx="6351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Helvetica"/>
                <a:cs typeface="Helvetica"/>
              </a:rPr>
              <a:t>3</a:t>
            </a:r>
            <a:r>
              <a:rPr lang="cs-CZ" sz="3200" dirty="0" smtClean="0">
                <a:latin typeface="Helvetica"/>
                <a:cs typeface="Helvetica"/>
              </a:rPr>
              <a:t>.</a:t>
            </a:r>
            <a:endParaRPr lang="cs-CZ" sz="3600" dirty="0">
              <a:latin typeface="Helvetica"/>
              <a:cs typeface="Helvetica"/>
            </a:endParaRPr>
          </a:p>
        </p:txBody>
      </p:sp>
      <p:pic>
        <p:nvPicPr>
          <p:cNvPr id="22" name="Picture 2" descr="Snímek obrazovky 2016-04-24 v 13.00.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672" y="5168162"/>
            <a:ext cx="2085985" cy="44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869130" y="1604277"/>
            <a:ext cx="7273321" cy="511644"/>
          </a:xfrm>
          <a:prstGeom prst="rect">
            <a:avLst/>
          </a:prstGeom>
          <a:solidFill>
            <a:srgbClr val="3188C8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752610" y="1674183"/>
            <a:ext cx="7485439" cy="49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B6DB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562"/>
              </a:spcAft>
              <a:buSzPct val="100000"/>
              <a:buFont typeface="Arial" charset="0"/>
              <a:buNone/>
            </a:pPr>
            <a:r>
              <a:rPr lang="cs-CZ" sz="2000" dirty="0" smtClean="0"/>
              <a:t>Přednáška MUDr. Martin </a:t>
            </a:r>
            <a:r>
              <a:rPr lang="cs-CZ" sz="2000" dirty="0" err="1" smtClean="0"/>
              <a:t>Matoulek</a:t>
            </a:r>
            <a:r>
              <a:rPr lang="cs-CZ" sz="2000" dirty="0" smtClean="0"/>
              <a:t>, Ph.D.: </a:t>
            </a:r>
            <a:r>
              <a:rPr lang="cs-CZ" sz="2000" b="1" dirty="0" smtClean="0"/>
              <a:t>Motivace ke změně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9206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90" y="35345"/>
            <a:ext cx="8444830" cy="9525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Vstupné měření</a:t>
            </a:r>
            <a:endParaRPr lang="cs-CZ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5285158"/>
            <a:ext cx="2133600" cy="303212"/>
          </a:xfrm>
        </p:spPr>
        <p:txBody>
          <a:bodyPr/>
          <a:lstStyle/>
          <a:p>
            <a:pPr>
              <a:defRPr/>
            </a:pPr>
            <a:fld id="{BA01FDC0-417F-4B2F-9B54-E35027DB8647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grpSp>
        <p:nvGrpSpPr>
          <p:cNvPr id="23" name="Group 22"/>
          <p:cNvGrpSpPr/>
          <p:nvPr/>
        </p:nvGrpSpPr>
        <p:grpSpPr>
          <a:xfrm>
            <a:off x="6985457" y="57273"/>
            <a:ext cx="1824795" cy="844932"/>
            <a:chOff x="234261" y="1149811"/>
            <a:chExt cx="7609102" cy="3863757"/>
          </a:xfrm>
        </p:grpSpPr>
        <p:sp>
          <p:nvSpPr>
            <p:cNvPr id="12" name="Rectangle 11"/>
            <p:cNvSpPr/>
            <p:nvPr/>
          </p:nvSpPr>
          <p:spPr>
            <a:xfrm>
              <a:off x="3049876" y="1943376"/>
              <a:ext cx="2299386" cy="15090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23696" y="1943376"/>
              <a:ext cx="2299386" cy="15090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7167" y="1943376"/>
              <a:ext cx="2299386" cy="15090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7167" y="1149811"/>
              <a:ext cx="7273321" cy="6288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0041" y="3595609"/>
              <a:ext cx="7273321" cy="62883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0042" y="4384733"/>
              <a:ext cx="7273321" cy="62883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34261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860547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326419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</p:grp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210077"/>
            <a:ext cx="8481820" cy="39106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800" b="1" dirty="0"/>
              <a:t>předběžné</a:t>
            </a:r>
            <a:r>
              <a:rPr lang="cs-CZ" sz="1800" dirty="0"/>
              <a:t> </a:t>
            </a:r>
            <a:r>
              <a:rPr lang="cs-CZ" sz="1800" b="1" dirty="0"/>
              <a:t>měření</a:t>
            </a:r>
            <a:r>
              <a:rPr lang="cs-CZ" sz="1800" dirty="0"/>
              <a:t> bude probíhat </a:t>
            </a:r>
            <a:r>
              <a:rPr lang="cs-CZ" sz="1800" b="1" dirty="0"/>
              <a:t>26. července 2016 od 10.00 do 12.00 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b="1" dirty="0" smtClean="0"/>
              <a:t>na </a:t>
            </a:r>
            <a:r>
              <a:rPr lang="cs-CZ" sz="1800" b="1" dirty="0"/>
              <a:t>přepážce č. 25 v přízemí budovy Škodova </a:t>
            </a:r>
            <a:r>
              <a:rPr lang="cs-CZ" sz="1800" b="1" dirty="0" smtClean="0"/>
              <a:t>paláce, Jungmannova </a:t>
            </a:r>
            <a:r>
              <a:rPr lang="cs-CZ" sz="1800" b="1" dirty="0"/>
              <a:t>ul. 35/29, Praha 1, 110 </a:t>
            </a:r>
            <a:r>
              <a:rPr lang="cs-CZ" sz="1800" b="1"/>
              <a:t>00 </a:t>
            </a: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b="1" dirty="0" smtClean="0"/>
              <a:t>vstupné měření </a:t>
            </a:r>
            <a:r>
              <a:rPr lang="cs-CZ" sz="1800" dirty="0" smtClean="0"/>
              <a:t>se uskuteční </a:t>
            </a:r>
            <a:r>
              <a:rPr lang="cs-CZ" sz="1800" b="1" dirty="0" smtClean="0"/>
              <a:t>31. srpna 2016 od </a:t>
            </a:r>
            <a:r>
              <a:rPr lang="cs-CZ" sz="1800" b="1" dirty="0"/>
              <a:t>10:00 do 13:00 </a:t>
            </a:r>
            <a:r>
              <a:rPr lang="cs-CZ" sz="1800" dirty="0"/>
              <a:t>pro </a:t>
            </a:r>
            <a:r>
              <a:rPr lang="cs-CZ" sz="1800" dirty="0" smtClean="0"/>
              <a:t>všechny zájemce z řad zaměstnanců MHMP </a:t>
            </a:r>
            <a:r>
              <a:rPr lang="cs-CZ" sz="1800" b="1" dirty="0" smtClean="0"/>
              <a:t>na </a:t>
            </a:r>
            <a:r>
              <a:rPr lang="cs-CZ" sz="1800" b="1" dirty="0"/>
              <a:t>přepážce č. 25 v přízemí budovy Škodova </a:t>
            </a:r>
            <a:r>
              <a:rPr lang="cs-CZ" sz="1800" b="1" dirty="0" smtClean="0"/>
              <a:t>paláce</a:t>
            </a:r>
            <a:endParaRPr lang="cs-CZ" sz="1800" b="1" dirty="0" smtClean="0"/>
          </a:p>
          <a:p>
            <a:pPr>
              <a:lnSpc>
                <a:spcPct val="90000"/>
              </a:lnSpc>
            </a:pPr>
            <a:r>
              <a:rPr lang="cs-CZ" sz="1800" dirty="0" smtClean="0"/>
              <a:t>vstupné měření:</a:t>
            </a:r>
          </a:p>
          <a:p>
            <a:pPr lvl="1">
              <a:lnSpc>
                <a:spcPct val="90000"/>
              </a:lnSpc>
            </a:pPr>
            <a:r>
              <a:rPr lang="cs-CZ" sz="1600" dirty="0" err="1" smtClean="0"/>
              <a:t>InBody</a:t>
            </a:r>
            <a:r>
              <a:rPr lang="cs-CZ" sz="1600" dirty="0" smtClean="0"/>
              <a:t> – měření váhy a složení těla (% podíl tukové tkáně)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/>
              <a:t>měření obvodu pasu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/>
              <a:t>měření tlaku krve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/>
              <a:t>ostatní parametry dle tabulky osobní karty dotazované</a:t>
            </a: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800" dirty="0" smtClean="0"/>
              <a:t>každému zaměstnanci bude vystavena </a:t>
            </a:r>
            <a:r>
              <a:rPr lang="cs-CZ" sz="1800" b="1" dirty="0" smtClean="0"/>
              <a:t>Osobní karta</a:t>
            </a:r>
          </a:p>
          <a:p>
            <a:pPr>
              <a:lnSpc>
                <a:spcPct val="90000"/>
              </a:lnSpc>
            </a:pPr>
            <a:r>
              <a:rPr lang="cs-CZ" sz="1800" dirty="0" smtClean="0"/>
              <a:t>cílem bude také </a:t>
            </a:r>
            <a:r>
              <a:rPr lang="cs-CZ" sz="1800" b="1" dirty="0" smtClean="0"/>
              <a:t>zjistit zájem o zapojení do konkrétní formy programu</a:t>
            </a:r>
            <a:r>
              <a:rPr lang="cs-CZ" sz="1800" dirty="0" smtClean="0"/>
              <a:t> pro zaměstnance</a:t>
            </a:r>
          </a:p>
        </p:txBody>
      </p:sp>
      <p:pic>
        <p:nvPicPr>
          <p:cNvPr id="15" name="Picture 2" descr="Snímek obrazovky 2016-04-24 v 13.00.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672" y="5168162"/>
            <a:ext cx="2085985" cy="44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365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90" y="35345"/>
            <a:ext cx="8444830" cy="9525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Vstupné měření – osobní karta</a:t>
            </a:r>
            <a:endParaRPr lang="cs-CZ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5285158"/>
            <a:ext cx="2133600" cy="303212"/>
          </a:xfrm>
        </p:spPr>
        <p:txBody>
          <a:bodyPr/>
          <a:lstStyle/>
          <a:p>
            <a:pPr>
              <a:defRPr/>
            </a:pPr>
            <a:fld id="{BA01FDC0-417F-4B2F-9B54-E35027DB8647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grpSp>
        <p:nvGrpSpPr>
          <p:cNvPr id="23" name="Group 22"/>
          <p:cNvGrpSpPr/>
          <p:nvPr/>
        </p:nvGrpSpPr>
        <p:grpSpPr>
          <a:xfrm>
            <a:off x="6985457" y="57273"/>
            <a:ext cx="1824795" cy="844932"/>
            <a:chOff x="234261" y="1149811"/>
            <a:chExt cx="7609102" cy="3863757"/>
          </a:xfrm>
        </p:grpSpPr>
        <p:sp>
          <p:nvSpPr>
            <p:cNvPr id="12" name="Rectangle 11"/>
            <p:cNvSpPr/>
            <p:nvPr/>
          </p:nvSpPr>
          <p:spPr>
            <a:xfrm>
              <a:off x="3049876" y="1943376"/>
              <a:ext cx="2299386" cy="15090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23696" y="1943376"/>
              <a:ext cx="2299386" cy="15090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7167" y="1943376"/>
              <a:ext cx="2299386" cy="15090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7167" y="1149811"/>
              <a:ext cx="7273321" cy="6288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0041" y="3595609"/>
              <a:ext cx="7273321" cy="62883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0042" y="4384733"/>
              <a:ext cx="7273321" cy="62883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34261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860547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326419" y="2317616"/>
              <a:ext cx="746108" cy="75914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00">
                <a:latin typeface="Helvetica"/>
                <a:cs typeface="Helvetica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025723"/>
              </p:ext>
            </p:extLst>
          </p:nvPr>
        </p:nvGraphicFramePr>
        <p:xfrm>
          <a:off x="628813" y="1171359"/>
          <a:ext cx="7595085" cy="382039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91110"/>
                <a:gridCol w="1298712"/>
                <a:gridCol w="825583"/>
                <a:gridCol w="863109"/>
                <a:gridCol w="850600"/>
                <a:gridCol w="888128"/>
                <a:gridCol w="877843"/>
              </a:tblGrid>
              <a:tr h="23627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Parametr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8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Jednotka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8C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Datum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39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Výška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cm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Hmotnost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kg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BMI (Body mass index)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kg/m</a:t>
                      </a:r>
                      <a:r>
                        <a:rPr lang="cs-CZ" sz="1100" baseline="30000">
                          <a:effectLst/>
                          <a:latin typeface="Helvetica"/>
                          <a:cs typeface="Helvetica"/>
                        </a:rPr>
                        <a:t>2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Obvod pasu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cm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Podíl tukové tkáně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%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Krevní tlak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mmHg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Srdeční frekvence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počet/min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Kouření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  <a:sym typeface="Wingdings"/>
                        </a:rPr>
                        <a:t></a:t>
                      </a: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 </a:t>
                      </a:r>
                      <a:r>
                        <a:rPr lang="cs-CZ" sz="1100" dirty="0" smtClean="0">
                          <a:effectLst/>
                          <a:latin typeface="Helvetica"/>
                          <a:cs typeface="Helvetica"/>
                        </a:rPr>
                        <a:t>ano</a:t>
                      </a:r>
                      <a:r>
                        <a:rPr lang="cs-CZ" sz="1100" baseline="0" dirty="0" smtClean="0">
                          <a:effectLst/>
                          <a:latin typeface="Helvetica"/>
                          <a:cs typeface="Helvetica"/>
                        </a:rPr>
                        <a:t>    </a:t>
                      </a:r>
                      <a:r>
                        <a:rPr lang="cs-CZ" sz="1100" dirty="0" smtClean="0">
                          <a:effectLst/>
                          <a:latin typeface="Helvetica"/>
                          <a:cs typeface="Helvetica"/>
                          <a:sym typeface="Wingdings"/>
                        </a:rPr>
                        <a:t></a:t>
                      </a:r>
                      <a:r>
                        <a:rPr lang="cs-CZ" sz="1100" dirty="0" smtClean="0">
                          <a:effectLst/>
                          <a:latin typeface="Helvetica"/>
                          <a:cs typeface="Helvetica"/>
                        </a:rPr>
                        <a:t> </a:t>
                      </a: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ne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cs typeface="Helvetic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</a:tr>
              <a:tr h="294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Konzumace zeleniny a ovoce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g/den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</a:tr>
              <a:tr h="306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Denní spánek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h/den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Helvetica"/>
                          <a:cs typeface="Helvetica"/>
                        </a:rPr>
                        <a:t> </a:t>
                      </a:r>
                      <a:endParaRPr lang="cs-CZ" sz="140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8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28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43724</TotalTime>
  <Words>1015</Words>
  <Application>Microsoft Macintosh PowerPoint</Application>
  <PresentationFormat>On-screen Show (16:10)</PresentationFormat>
  <Paragraphs>219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Cíle zaměstnaneckého programu</vt:lpstr>
      <vt:lpstr>Realizátor programu - VŠTJ Medicina Praha</vt:lpstr>
      <vt:lpstr>Schéma efektivního programu</vt:lpstr>
      <vt:lpstr>Možnosti realizace programu pro MHMP</vt:lpstr>
      <vt:lpstr>Vstupné měření</vt:lpstr>
      <vt:lpstr>Vstupné měření – osobní karta</vt:lpstr>
      <vt:lpstr>Přednáška: Motivace ke změně</vt:lpstr>
      <vt:lpstr>Formy programu pro zaměstnance</vt:lpstr>
      <vt:lpstr>1. Individuální tříměsíční program</vt:lpstr>
      <vt:lpstr>2. Skupinový tříměsíční program</vt:lpstr>
      <vt:lpstr>3. Individuální konzultace</vt:lpstr>
      <vt:lpstr>Komunikace na dálku</vt:lpstr>
      <vt:lpstr>PowerPoint Presentation</vt:lpstr>
      <vt:lpstr>PowerPoint Presentation</vt:lpstr>
      <vt:lpstr>PowerPoint Presentation</vt:lpstr>
      <vt:lpstr>PowerPoint Presentation</vt:lpstr>
      <vt:lpstr>Kontakt</vt:lpstr>
      <vt:lpstr>PowerPoint Presentation</vt:lpstr>
    </vt:vector>
  </TitlesOfParts>
  <Manager/>
  <Company>martina.kollerova@centrum.cz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Martina Kollerová</dc:creator>
  <cp:keywords/>
  <dc:description/>
  <cp:lastModifiedBy>Martina Kollerová</cp:lastModifiedBy>
  <cp:revision>184</cp:revision>
  <dcterms:created xsi:type="dcterms:W3CDTF">2016-03-20T09:32:30Z</dcterms:created>
  <dcterms:modified xsi:type="dcterms:W3CDTF">2016-07-25T09:35:53Z</dcterms:modified>
  <cp:category/>
</cp:coreProperties>
</file>