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60" r:id="rId4"/>
    <p:sldId id="270" r:id="rId5"/>
    <p:sldId id="263" r:id="rId6"/>
    <p:sldId id="258" r:id="rId7"/>
    <p:sldId id="259" r:id="rId8"/>
    <p:sldId id="271" r:id="rId9"/>
    <p:sldId id="274" r:id="rId10"/>
    <p:sldId id="273" r:id="rId11"/>
    <p:sldId id="272" r:id="rId12"/>
    <p:sldId id="269" r:id="rId13"/>
    <p:sldId id="275" r:id="rId14"/>
    <p:sldId id="276" r:id="rId15"/>
    <p:sldId id="26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00943-8542-488E-95B2-C5044153F881}" type="datetimeFigureOut">
              <a:rPr lang="cs-CZ" smtClean="0"/>
              <a:pPr/>
              <a:t>17.2.2011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02907-6469-4A3B-AC1E-541FD6F6CB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260B9-D96A-40E9-B13A-AB5A079E4DC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1518-9E2F-43CE-8AC5-9687AF6A9D51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231F-1A18-437D-A7F8-298538D5EC32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ED01-E6A2-4506-8BCE-BB9FD054A4DC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9988-16FC-4EE0-8681-1C23D19FA03B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B523-1892-4ED9-BC35-5AE9B6AA8070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9757-372C-4C74-8832-EDD86F788DB6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AED6-E0A4-4F3E-9290-A38868693B2B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943D-95FF-43C4-B803-4D2C062A03BD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88B2-CA6F-4D26-98F6-71967F13CE3A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7F91-3F9F-4E32-9883-A08391E361C2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B734-B777-443F-8050-20C4650FF233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BCC0-E854-4BC4-B3A2-A0F7AEA400C2}" type="datetime1">
              <a:rPr lang="cs-CZ" smtClean="0"/>
              <a:pPr/>
              <a:t>17.2.2011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5FCC-F536-47B3-A916-CE1DAEAC48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Peer </a:t>
            </a:r>
            <a:r>
              <a:rPr lang="cs-CZ" sz="4800" b="1" dirty="0" err="1" smtClean="0">
                <a:solidFill>
                  <a:srgbClr val="FF0000"/>
                </a:solidFill>
              </a:rPr>
              <a:t>S</a:t>
            </a:r>
            <a:r>
              <a:rPr lang="cs-CZ" sz="4800" b="1" smtClean="0">
                <a:solidFill>
                  <a:srgbClr val="FF0000"/>
                </a:solidFill>
              </a:rPr>
              <a:t>olutions</a:t>
            </a:r>
            <a:r>
              <a:rPr lang="cs-CZ" sz="4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4800" b="1" dirty="0" smtClean="0">
                <a:solidFill>
                  <a:srgbClr val="FF0000"/>
                </a:solidFill>
              </a:rPr>
              <a:t>Srovnatelná řešení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cs-CZ" sz="4400" dirty="0">
                <a:solidFill>
                  <a:srgbClr val="002060"/>
                </a:solidFill>
                <a:latin typeface="Impact" pitchFamily="34" charset="0"/>
              </a:rPr>
              <a:t>Celková přestavba a rozšíření ÚČOV  Praha na Císařském ostrově             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2050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6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-108520" y="-18256"/>
            <a:ext cx="8568952" cy="1143000"/>
          </a:xfrm>
        </p:spPr>
        <p:txBody>
          <a:bodyPr>
            <a:normAutofit/>
          </a:bodyPr>
          <a:lstStyle/>
          <a:p>
            <a:r>
              <a:rPr lang="cs-CZ" sz="2400" u="sng" dirty="0" err="1" smtClean="0">
                <a:solidFill>
                  <a:srgbClr val="002060"/>
                </a:solidFill>
                <a:latin typeface="Arial Black" pitchFamily="34" charset="0"/>
              </a:rPr>
              <a:t>Kraków</a:t>
            </a:r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 - </a:t>
            </a:r>
            <a:r>
              <a:rPr lang="cs-CZ" sz="2400" b="1" u="sng" dirty="0" err="1" smtClean="0">
                <a:solidFill>
                  <a:srgbClr val="002060"/>
                </a:solidFill>
                <a:latin typeface="Arial Black" pitchFamily="34" charset="0"/>
              </a:rPr>
              <a:t>Oczyszczalnia</a:t>
            </a:r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cs-CZ" sz="2400" b="1" u="sng" dirty="0" err="1" smtClean="0">
                <a:solidFill>
                  <a:srgbClr val="002060"/>
                </a:solidFill>
                <a:latin typeface="Arial Black" pitchFamily="34" charset="0"/>
              </a:rPr>
              <a:t>Płaszów</a:t>
            </a:r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cs-CZ" sz="2400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Picture 2" descr="http://www.mpwik.krakow.pl/_img_galerie/oryginal/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9368"/>
            <a:ext cx="8741396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16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-108520" y="-18256"/>
            <a:ext cx="8568952" cy="1143000"/>
          </a:xfrm>
        </p:spPr>
        <p:txBody>
          <a:bodyPr>
            <a:normAutofit/>
          </a:bodyPr>
          <a:lstStyle/>
          <a:p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Paris – </a:t>
            </a:r>
            <a:r>
              <a:rPr lang="cs-CZ" sz="2400" u="sng" dirty="0" err="1" smtClean="0">
                <a:solidFill>
                  <a:srgbClr val="002060"/>
                </a:solidFill>
                <a:latin typeface="Arial Black" pitchFamily="34" charset="0"/>
              </a:rPr>
              <a:t>Seine</a:t>
            </a:r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 Aval – rozšíření a intenzifikace</a:t>
            </a:r>
            <a:endParaRPr lang="cs-CZ" sz="2400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26" name="Picture 6" descr="http://www.siaap.fr/typo3temp/pics/2f629121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386274" cy="2952328"/>
          </a:xfrm>
          <a:prstGeom prst="rect">
            <a:avLst/>
          </a:prstGeom>
          <a:noFill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7310" y="4149156"/>
            <a:ext cx="6171034" cy="24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24744"/>
            <a:ext cx="433697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-108520" y="-18256"/>
            <a:ext cx="8568952" cy="1143000"/>
          </a:xfrm>
        </p:spPr>
        <p:txBody>
          <a:bodyPr>
            <a:normAutofit/>
          </a:bodyPr>
          <a:lstStyle/>
          <a:p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ČOV </a:t>
            </a:r>
            <a:r>
              <a:rPr lang="cs-CZ" sz="2400" u="sng" dirty="0" err="1" smtClean="0">
                <a:solidFill>
                  <a:srgbClr val="002060"/>
                </a:solidFill>
                <a:latin typeface="Arial Black" pitchFamily="34" charset="0"/>
              </a:rPr>
              <a:t>Athens</a:t>
            </a:r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 - </a:t>
            </a:r>
            <a:r>
              <a:rPr lang="cs-CZ" sz="2400" u="sng" dirty="0" err="1" smtClean="0">
                <a:solidFill>
                  <a:srgbClr val="002060"/>
                </a:solidFill>
                <a:latin typeface="Arial Black" pitchFamily="34" charset="0"/>
              </a:rPr>
              <a:t>Psyttaliia</a:t>
            </a:r>
            <a:endParaRPr lang="cs-CZ" sz="2400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6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pic>
        <p:nvPicPr>
          <p:cNvPr id="7" name="Obrázek 6" descr="Psyttaliia-secondary-clarifi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5040560" cy="37804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1657" y="2574429"/>
            <a:ext cx="6252343" cy="428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16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0" y="125760"/>
            <a:ext cx="8460432" cy="1143000"/>
          </a:xfrm>
        </p:spPr>
        <p:txBody>
          <a:bodyPr>
            <a:noAutofit/>
          </a:bodyPr>
          <a:lstStyle/>
          <a:p>
            <a:pPr algn="l"/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ČOV </a:t>
            </a:r>
            <a:r>
              <a:rPr lang="cs-CZ" sz="2400" b="1" u="sng" dirty="0" err="1" smtClean="0">
                <a:solidFill>
                  <a:srgbClr val="002060"/>
                </a:solidFill>
                <a:latin typeface="Arial Black" pitchFamily="34" charset="0"/>
              </a:rPr>
              <a:t>Brussels</a:t>
            </a:r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 –</a:t>
            </a:r>
            <a:r>
              <a:rPr lang="cs-CZ" sz="2400" b="1" u="sng" dirty="0" err="1" smtClean="0">
                <a:solidFill>
                  <a:srgbClr val="002060"/>
                </a:solidFill>
                <a:latin typeface="Arial Black" pitchFamily="34" charset="0"/>
              </a:rPr>
              <a:t>North</a:t>
            </a:r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b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Arial Black" pitchFamily="34" charset="0"/>
              </a:rPr>
              <a:t>La station </a:t>
            </a:r>
            <a:r>
              <a:rPr lang="cs-CZ" sz="2400" dirty="0" err="1" smtClean="0">
                <a:solidFill>
                  <a:srgbClr val="002060"/>
                </a:solidFill>
                <a:latin typeface="Arial Black" pitchFamily="34" charset="0"/>
              </a:rPr>
              <a:t>d’épuration</a:t>
            </a:r>
            <a:r>
              <a:rPr lang="cs-CZ" sz="2400" dirty="0" smtClean="0">
                <a:solidFill>
                  <a:srgbClr val="002060"/>
                </a:solidFill>
                <a:latin typeface="Arial Black" pitchFamily="34" charset="0"/>
              </a:rPr>
              <a:t> de </a:t>
            </a:r>
            <a:r>
              <a:rPr lang="cs-CZ" sz="2400" dirty="0" err="1" smtClean="0">
                <a:solidFill>
                  <a:srgbClr val="002060"/>
                </a:solidFill>
                <a:latin typeface="Arial Black" pitchFamily="34" charset="0"/>
              </a:rPr>
              <a:t>Bruxelles</a:t>
            </a:r>
            <a:r>
              <a:rPr lang="cs-CZ" sz="2400" dirty="0" smtClean="0">
                <a:solidFill>
                  <a:srgbClr val="002060"/>
                </a:solidFill>
                <a:latin typeface="Arial Black" pitchFamily="34" charset="0"/>
              </a:rPr>
              <a:t> –</a:t>
            </a:r>
            <a:r>
              <a:rPr lang="cs-CZ" sz="2400" dirty="0" err="1" smtClean="0">
                <a:solidFill>
                  <a:srgbClr val="002060"/>
                </a:solidFill>
                <a:latin typeface="Arial Black" pitchFamily="34" charset="0"/>
              </a:rPr>
              <a:t>Nord</a:t>
            </a:r>
            <a:r>
              <a:rPr lang="cs-CZ" sz="2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cs-CZ" sz="24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cs-CZ" sz="2400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90" y="1340768"/>
            <a:ext cx="86298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3798"/>
            <a:ext cx="6722529" cy="62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4474027"/>
            <a:ext cx="9144000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algn="ctr" defTabSz="762000">
              <a:spcBef>
                <a:spcPct val="50000"/>
              </a:spcBef>
              <a:defRPr/>
            </a:pP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 defTabSz="762000">
              <a:spcBef>
                <a:spcPct val="50000"/>
              </a:spcBef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Děkuji za pozornost!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71406" y="714356"/>
            <a:ext cx="9001156" cy="3714776"/>
            <a:chOff x="142844" y="714356"/>
            <a:chExt cx="8786874" cy="371477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Obdélník 7"/>
            <p:cNvSpPr/>
            <p:nvPr/>
          </p:nvSpPr>
          <p:spPr>
            <a:xfrm>
              <a:off x="142844" y="714356"/>
              <a:ext cx="8786874" cy="3714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Obrázek 8" descr="Structur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31" y="714356"/>
              <a:ext cx="5118106" cy="37147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p3d>
              <a:bevelT w="190500" h="38100"/>
            </a:sp3d>
          </p:spPr>
        </p:pic>
      </p:grpSp>
      <p:pic>
        <p:nvPicPr>
          <p:cNvPr id="6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-18256"/>
            <a:ext cx="8460432" cy="1143000"/>
          </a:xfrm>
        </p:spPr>
        <p:txBody>
          <a:bodyPr>
            <a:normAutofit/>
          </a:bodyPr>
          <a:lstStyle/>
          <a:p>
            <a:pPr algn="l"/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Porovnání - zásady</a:t>
            </a:r>
            <a:endParaRPr lang="cs-CZ" sz="2400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pic>
        <p:nvPicPr>
          <p:cNvPr id="8" name="Picture 4" descr="http://www.focusfinance.com.au/StockPics/ComparisonR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6480720" cy="5309278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1043608" y="4725144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Obdobná velikost ČOV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Obdobná účinnost 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Obdobná doba realizace</a:t>
            </a:r>
            <a:endParaRPr lang="cs-CZ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79512" y="-18256"/>
            <a:ext cx="8280920" cy="1143000"/>
          </a:xfrm>
        </p:spPr>
        <p:txBody>
          <a:bodyPr>
            <a:normAutofit/>
          </a:bodyPr>
          <a:lstStyle/>
          <a:p>
            <a:pPr algn="l"/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Specifikace podle ÚR</a:t>
            </a:r>
            <a:endParaRPr lang="cs-CZ" sz="2400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550823"/>
            <a:ext cx="8892480" cy="42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9"/>
          <p:cNvGrpSpPr/>
          <p:nvPr/>
        </p:nvGrpSpPr>
        <p:grpSpPr>
          <a:xfrm>
            <a:off x="2483768" y="3637809"/>
            <a:ext cx="3721809" cy="2311471"/>
            <a:chOff x="1905000" y="3549650"/>
            <a:chExt cx="3662363" cy="2305050"/>
          </a:xfrm>
          <a:gradFill flip="none" rotWithShape="1">
            <a:gsLst>
              <a:gs pos="5000">
                <a:srgbClr val="984807">
                  <a:alpha val="50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81" name="AutoShape 106"/>
            <p:cNvSpPr>
              <a:spLocks noChangeArrowheads="1"/>
            </p:cNvSpPr>
            <p:nvPr/>
          </p:nvSpPr>
          <p:spPr bwMode="auto">
            <a:xfrm>
              <a:off x="3581400" y="35496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2" name="AutoShape 106"/>
            <p:cNvSpPr>
              <a:spLocks noChangeArrowheads="1"/>
            </p:cNvSpPr>
            <p:nvPr/>
          </p:nvSpPr>
          <p:spPr bwMode="auto">
            <a:xfrm>
              <a:off x="3492500" y="36385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3" name="AutoShape 106"/>
            <p:cNvSpPr>
              <a:spLocks noChangeArrowheads="1"/>
            </p:cNvSpPr>
            <p:nvPr/>
          </p:nvSpPr>
          <p:spPr bwMode="auto">
            <a:xfrm>
              <a:off x="3403600" y="37274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4" name="AutoShape 106"/>
            <p:cNvSpPr>
              <a:spLocks noChangeArrowheads="1"/>
            </p:cNvSpPr>
            <p:nvPr/>
          </p:nvSpPr>
          <p:spPr bwMode="auto">
            <a:xfrm>
              <a:off x="3314700" y="38163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5" name="AutoShape 106"/>
            <p:cNvSpPr>
              <a:spLocks noChangeArrowheads="1"/>
            </p:cNvSpPr>
            <p:nvPr/>
          </p:nvSpPr>
          <p:spPr bwMode="auto">
            <a:xfrm>
              <a:off x="3225800" y="39052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6" name="AutoShape 106"/>
            <p:cNvSpPr>
              <a:spLocks noChangeArrowheads="1"/>
            </p:cNvSpPr>
            <p:nvPr/>
          </p:nvSpPr>
          <p:spPr bwMode="auto">
            <a:xfrm>
              <a:off x="3136900" y="39941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7" name="AutoShape 106"/>
            <p:cNvSpPr>
              <a:spLocks noChangeArrowheads="1"/>
            </p:cNvSpPr>
            <p:nvPr/>
          </p:nvSpPr>
          <p:spPr bwMode="auto">
            <a:xfrm>
              <a:off x="3048000" y="40830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8" name="AutoShape 106"/>
            <p:cNvSpPr>
              <a:spLocks noChangeArrowheads="1"/>
            </p:cNvSpPr>
            <p:nvPr/>
          </p:nvSpPr>
          <p:spPr bwMode="auto">
            <a:xfrm>
              <a:off x="2959100" y="41719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9" name="AutoShape 106"/>
            <p:cNvSpPr>
              <a:spLocks noChangeArrowheads="1"/>
            </p:cNvSpPr>
            <p:nvPr/>
          </p:nvSpPr>
          <p:spPr bwMode="auto">
            <a:xfrm>
              <a:off x="2870200" y="42608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0" name="AutoShape 106"/>
            <p:cNvSpPr>
              <a:spLocks noChangeArrowheads="1"/>
            </p:cNvSpPr>
            <p:nvPr/>
          </p:nvSpPr>
          <p:spPr bwMode="auto">
            <a:xfrm>
              <a:off x="2781300" y="43497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1" name="AutoShape 106"/>
            <p:cNvSpPr>
              <a:spLocks noChangeArrowheads="1"/>
            </p:cNvSpPr>
            <p:nvPr/>
          </p:nvSpPr>
          <p:spPr bwMode="auto">
            <a:xfrm>
              <a:off x="2705100" y="44386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2" name="AutoShape 106"/>
            <p:cNvSpPr>
              <a:spLocks noChangeArrowheads="1"/>
            </p:cNvSpPr>
            <p:nvPr/>
          </p:nvSpPr>
          <p:spPr bwMode="auto">
            <a:xfrm>
              <a:off x="2616200" y="45275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3" name="AutoShape 106"/>
            <p:cNvSpPr>
              <a:spLocks noChangeArrowheads="1"/>
            </p:cNvSpPr>
            <p:nvPr/>
          </p:nvSpPr>
          <p:spPr bwMode="auto">
            <a:xfrm>
              <a:off x="2527300" y="46164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4" name="AutoShape 106"/>
            <p:cNvSpPr>
              <a:spLocks noChangeArrowheads="1"/>
            </p:cNvSpPr>
            <p:nvPr/>
          </p:nvSpPr>
          <p:spPr bwMode="auto">
            <a:xfrm>
              <a:off x="2438400" y="47053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5" name="AutoShape 106"/>
            <p:cNvSpPr>
              <a:spLocks noChangeArrowheads="1"/>
            </p:cNvSpPr>
            <p:nvPr/>
          </p:nvSpPr>
          <p:spPr bwMode="auto">
            <a:xfrm>
              <a:off x="2349500" y="47942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6" name="AutoShape 106"/>
            <p:cNvSpPr>
              <a:spLocks noChangeArrowheads="1"/>
            </p:cNvSpPr>
            <p:nvPr/>
          </p:nvSpPr>
          <p:spPr bwMode="auto">
            <a:xfrm>
              <a:off x="2260600" y="48831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7" name="AutoShape 106"/>
            <p:cNvSpPr>
              <a:spLocks noChangeArrowheads="1"/>
            </p:cNvSpPr>
            <p:nvPr/>
          </p:nvSpPr>
          <p:spPr bwMode="auto">
            <a:xfrm>
              <a:off x="2171700" y="49720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8" name="AutoShape 106"/>
            <p:cNvSpPr>
              <a:spLocks noChangeArrowheads="1"/>
            </p:cNvSpPr>
            <p:nvPr/>
          </p:nvSpPr>
          <p:spPr bwMode="auto">
            <a:xfrm>
              <a:off x="2082800" y="50609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9" name="AutoShape 106"/>
            <p:cNvSpPr>
              <a:spLocks noChangeArrowheads="1"/>
            </p:cNvSpPr>
            <p:nvPr/>
          </p:nvSpPr>
          <p:spPr bwMode="auto">
            <a:xfrm>
              <a:off x="1993900" y="51498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00" name="AutoShape 106"/>
            <p:cNvSpPr>
              <a:spLocks noChangeArrowheads="1"/>
            </p:cNvSpPr>
            <p:nvPr/>
          </p:nvSpPr>
          <p:spPr bwMode="auto">
            <a:xfrm>
              <a:off x="1905000" y="52387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  <p:grpSp>
        <p:nvGrpSpPr>
          <p:cNvPr id="3" name="Skupina 79"/>
          <p:cNvGrpSpPr/>
          <p:nvPr/>
        </p:nvGrpSpPr>
        <p:grpSpPr>
          <a:xfrm>
            <a:off x="346135" y="3645024"/>
            <a:ext cx="3721809" cy="2311471"/>
            <a:chOff x="1905000" y="3549650"/>
            <a:chExt cx="3662363" cy="2305050"/>
          </a:xfrm>
          <a:gradFill flip="none" rotWithShape="1">
            <a:gsLst>
              <a:gs pos="5000">
                <a:srgbClr val="984807">
                  <a:alpha val="50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66" name="AutoShape 106"/>
            <p:cNvSpPr>
              <a:spLocks noChangeArrowheads="1"/>
            </p:cNvSpPr>
            <p:nvPr/>
          </p:nvSpPr>
          <p:spPr bwMode="auto">
            <a:xfrm>
              <a:off x="3581400" y="35496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67" name="AutoShape 106"/>
            <p:cNvSpPr>
              <a:spLocks noChangeArrowheads="1"/>
            </p:cNvSpPr>
            <p:nvPr/>
          </p:nvSpPr>
          <p:spPr bwMode="auto">
            <a:xfrm>
              <a:off x="3492500" y="36385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68" name="AutoShape 106"/>
            <p:cNvSpPr>
              <a:spLocks noChangeArrowheads="1"/>
            </p:cNvSpPr>
            <p:nvPr/>
          </p:nvSpPr>
          <p:spPr bwMode="auto">
            <a:xfrm>
              <a:off x="3403600" y="37274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69" name="AutoShape 106"/>
            <p:cNvSpPr>
              <a:spLocks noChangeArrowheads="1"/>
            </p:cNvSpPr>
            <p:nvPr/>
          </p:nvSpPr>
          <p:spPr bwMode="auto">
            <a:xfrm>
              <a:off x="3314700" y="38163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0" name="AutoShape 106"/>
            <p:cNvSpPr>
              <a:spLocks noChangeArrowheads="1"/>
            </p:cNvSpPr>
            <p:nvPr/>
          </p:nvSpPr>
          <p:spPr bwMode="auto">
            <a:xfrm>
              <a:off x="3225800" y="39052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1" name="AutoShape 106"/>
            <p:cNvSpPr>
              <a:spLocks noChangeArrowheads="1"/>
            </p:cNvSpPr>
            <p:nvPr/>
          </p:nvSpPr>
          <p:spPr bwMode="auto">
            <a:xfrm>
              <a:off x="3136900" y="39941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2" name="AutoShape 106"/>
            <p:cNvSpPr>
              <a:spLocks noChangeArrowheads="1"/>
            </p:cNvSpPr>
            <p:nvPr/>
          </p:nvSpPr>
          <p:spPr bwMode="auto">
            <a:xfrm>
              <a:off x="3048000" y="40830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" name="AutoShape 106"/>
            <p:cNvSpPr>
              <a:spLocks noChangeArrowheads="1"/>
            </p:cNvSpPr>
            <p:nvPr/>
          </p:nvSpPr>
          <p:spPr bwMode="auto">
            <a:xfrm>
              <a:off x="2959100" y="41719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9" name="AutoShape 106"/>
            <p:cNvSpPr>
              <a:spLocks noChangeArrowheads="1"/>
            </p:cNvSpPr>
            <p:nvPr/>
          </p:nvSpPr>
          <p:spPr bwMode="auto">
            <a:xfrm>
              <a:off x="2870200" y="42608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00" name="AutoShape 106"/>
            <p:cNvSpPr>
              <a:spLocks noChangeArrowheads="1"/>
            </p:cNvSpPr>
            <p:nvPr/>
          </p:nvSpPr>
          <p:spPr bwMode="auto">
            <a:xfrm>
              <a:off x="2781300" y="43497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01" name="AutoShape 106"/>
            <p:cNvSpPr>
              <a:spLocks noChangeArrowheads="1"/>
            </p:cNvSpPr>
            <p:nvPr/>
          </p:nvSpPr>
          <p:spPr bwMode="auto">
            <a:xfrm>
              <a:off x="2705100" y="44386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04" name="AutoShape 106"/>
            <p:cNvSpPr>
              <a:spLocks noChangeArrowheads="1"/>
            </p:cNvSpPr>
            <p:nvPr/>
          </p:nvSpPr>
          <p:spPr bwMode="auto">
            <a:xfrm>
              <a:off x="2616200" y="45275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09" name="AutoShape 106"/>
            <p:cNvSpPr>
              <a:spLocks noChangeArrowheads="1"/>
            </p:cNvSpPr>
            <p:nvPr/>
          </p:nvSpPr>
          <p:spPr bwMode="auto">
            <a:xfrm>
              <a:off x="2527300" y="46164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16" name="AutoShape 106"/>
            <p:cNvSpPr>
              <a:spLocks noChangeArrowheads="1"/>
            </p:cNvSpPr>
            <p:nvPr/>
          </p:nvSpPr>
          <p:spPr bwMode="auto">
            <a:xfrm>
              <a:off x="2438400" y="47053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17" name="AutoShape 106"/>
            <p:cNvSpPr>
              <a:spLocks noChangeArrowheads="1"/>
            </p:cNvSpPr>
            <p:nvPr/>
          </p:nvSpPr>
          <p:spPr bwMode="auto">
            <a:xfrm>
              <a:off x="2349500" y="47942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18" name="AutoShape 106"/>
            <p:cNvSpPr>
              <a:spLocks noChangeArrowheads="1"/>
            </p:cNvSpPr>
            <p:nvPr/>
          </p:nvSpPr>
          <p:spPr bwMode="auto">
            <a:xfrm>
              <a:off x="2260600" y="48831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28" name="AutoShape 106"/>
            <p:cNvSpPr>
              <a:spLocks noChangeArrowheads="1"/>
            </p:cNvSpPr>
            <p:nvPr/>
          </p:nvSpPr>
          <p:spPr bwMode="auto">
            <a:xfrm>
              <a:off x="2171700" y="49720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29" name="AutoShape 106"/>
            <p:cNvSpPr>
              <a:spLocks noChangeArrowheads="1"/>
            </p:cNvSpPr>
            <p:nvPr/>
          </p:nvSpPr>
          <p:spPr bwMode="auto">
            <a:xfrm>
              <a:off x="2082800" y="50609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32" name="AutoShape 106"/>
            <p:cNvSpPr>
              <a:spLocks noChangeArrowheads="1"/>
            </p:cNvSpPr>
            <p:nvPr/>
          </p:nvSpPr>
          <p:spPr bwMode="auto">
            <a:xfrm>
              <a:off x="1993900" y="51498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33" name="AutoShape 106"/>
            <p:cNvSpPr>
              <a:spLocks noChangeArrowheads="1"/>
            </p:cNvSpPr>
            <p:nvPr/>
          </p:nvSpPr>
          <p:spPr bwMode="auto">
            <a:xfrm>
              <a:off x="1905000" y="5238750"/>
              <a:ext cx="1985963" cy="615950"/>
            </a:xfrm>
            <a:prstGeom prst="cube">
              <a:avLst>
                <a:gd name="adj" fmla="val 1468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  <p:sp>
        <p:nvSpPr>
          <p:cNvPr id="203" name="AutoShape 104"/>
          <p:cNvSpPr>
            <a:spLocks noChangeArrowheads="1"/>
          </p:cNvSpPr>
          <p:nvPr/>
        </p:nvSpPr>
        <p:spPr bwMode="auto">
          <a:xfrm>
            <a:off x="2627784" y="1556792"/>
            <a:ext cx="3960440" cy="3953225"/>
          </a:xfrm>
          <a:prstGeom prst="cube">
            <a:avLst>
              <a:gd name="adj" fmla="val 96536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02" name="AutoShape 104"/>
          <p:cNvSpPr>
            <a:spLocks noChangeArrowheads="1"/>
          </p:cNvSpPr>
          <p:nvPr/>
        </p:nvSpPr>
        <p:spPr bwMode="auto">
          <a:xfrm>
            <a:off x="2267744" y="1556792"/>
            <a:ext cx="3960440" cy="3953225"/>
          </a:xfrm>
          <a:prstGeom prst="cube">
            <a:avLst>
              <a:gd name="adj" fmla="val 96536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grpSp>
        <p:nvGrpSpPr>
          <p:cNvPr id="5" name="Skupina 172"/>
          <p:cNvGrpSpPr/>
          <p:nvPr/>
        </p:nvGrpSpPr>
        <p:grpSpPr>
          <a:xfrm>
            <a:off x="4427984" y="757489"/>
            <a:ext cx="936104" cy="1080120"/>
            <a:chOff x="1342718" y="1628800"/>
            <a:chExt cx="792088" cy="1080120"/>
          </a:xfrm>
          <a:solidFill>
            <a:srgbClr val="FF9900">
              <a:alpha val="49804"/>
            </a:srgbClr>
          </a:solidFill>
        </p:grpSpPr>
        <p:sp>
          <p:nvSpPr>
            <p:cNvPr id="174" name="Krychle 173"/>
            <p:cNvSpPr/>
            <p:nvPr/>
          </p:nvSpPr>
          <p:spPr>
            <a:xfrm>
              <a:off x="134271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5" name="Vývojový diagram: sloučení 174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160"/>
          <p:cNvGrpSpPr/>
          <p:nvPr/>
        </p:nvGrpSpPr>
        <p:grpSpPr>
          <a:xfrm>
            <a:off x="5148064" y="757489"/>
            <a:ext cx="936104" cy="1080120"/>
            <a:chOff x="1403648" y="1628800"/>
            <a:chExt cx="792088" cy="1080120"/>
          </a:xfrm>
          <a:solidFill>
            <a:srgbClr val="FF9900">
              <a:alpha val="50196"/>
            </a:srgbClr>
          </a:solidFill>
        </p:grpSpPr>
        <p:sp>
          <p:nvSpPr>
            <p:cNvPr id="162" name="Krychle 161"/>
            <p:cNvSpPr/>
            <p:nvPr/>
          </p:nvSpPr>
          <p:spPr>
            <a:xfrm>
              <a:off x="140364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3" name="Vývojový diagram: sloučení 162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178"/>
          <p:cNvGrpSpPr/>
          <p:nvPr/>
        </p:nvGrpSpPr>
        <p:grpSpPr>
          <a:xfrm>
            <a:off x="6588224" y="757489"/>
            <a:ext cx="936104" cy="1080120"/>
            <a:chOff x="1342718" y="1628800"/>
            <a:chExt cx="792088" cy="1080120"/>
          </a:xfrm>
          <a:solidFill>
            <a:srgbClr val="FF9900">
              <a:alpha val="50196"/>
            </a:srgbClr>
          </a:solidFill>
        </p:grpSpPr>
        <p:sp>
          <p:nvSpPr>
            <p:cNvPr id="180" name="Krychle 179"/>
            <p:cNvSpPr/>
            <p:nvPr/>
          </p:nvSpPr>
          <p:spPr>
            <a:xfrm>
              <a:off x="134271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1" name="Vývojový diagram: sloučení 180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" name="Skupina 181"/>
          <p:cNvGrpSpPr/>
          <p:nvPr/>
        </p:nvGrpSpPr>
        <p:grpSpPr>
          <a:xfrm>
            <a:off x="7308304" y="757489"/>
            <a:ext cx="936104" cy="1080120"/>
            <a:chOff x="1403648" y="1628800"/>
            <a:chExt cx="792088" cy="1080120"/>
          </a:xfrm>
          <a:solidFill>
            <a:srgbClr val="FF9900">
              <a:alpha val="50196"/>
            </a:srgbClr>
          </a:solidFill>
        </p:grpSpPr>
        <p:sp>
          <p:nvSpPr>
            <p:cNvPr id="183" name="Krychle 182"/>
            <p:cNvSpPr/>
            <p:nvPr/>
          </p:nvSpPr>
          <p:spPr>
            <a:xfrm>
              <a:off x="140364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4" name="Vývojový diagram: sloučení 183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8" name="AutoShape 107"/>
          <p:cNvSpPr>
            <a:spLocks noChangeArrowheads="1"/>
          </p:cNvSpPr>
          <p:nvPr/>
        </p:nvSpPr>
        <p:spPr bwMode="auto">
          <a:xfrm>
            <a:off x="3059832" y="2413673"/>
            <a:ext cx="1440160" cy="792088"/>
          </a:xfrm>
          <a:prstGeom prst="cube">
            <a:avLst>
              <a:gd name="adj" fmla="val 30945"/>
            </a:avLst>
          </a:prstGeom>
          <a:solidFill>
            <a:srgbClr val="B3A2C7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07" name="AutoShape 107"/>
          <p:cNvSpPr>
            <a:spLocks noChangeArrowheads="1"/>
          </p:cNvSpPr>
          <p:nvPr/>
        </p:nvSpPr>
        <p:spPr bwMode="auto">
          <a:xfrm>
            <a:off x="6012160" y="2413673"/>
            <a:ext cx="1440160" cy="792088"/>
          </a:xfrm>
          <a:prstGeom prst="cube">
            <a:avLst>
              <a:gd name="adj" fmla="val 30945"/>
            </a:avLst>
          </a:prstGeom>
          <a:solidFill>
            <a:srgbClr val="B3A2C7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grpSp>
        <p:nvGrpSpPr>
          <p:cNvPr id="9" name="Skupina 175"/>
          <p:cNvGrpSpPr/>
          <p:nvPr/>
        </p:nvGrpSpPr>
        <p:grpSpPr>
          <a:xfrm>
            <a:off x="5868144" y="757489"/>
            <a:ext cx="936104" cy="1080120"/>
            <a:chOff x="1403648" y="1628800"/>
            <a:chExt cx="792088" cy="1080120"/>
          </a:xfrm>
          <a:solidFill>
            <a:srgbClr val="FF9900">
              <a:alpha val="49804"/>
            </a:srgbClr>
          </a:solidFill>
        </p:grpSpPr>
        <p:sp>
          <p:nvSpPr>
            <p:cNvPr id="177" name="Krychle 176"/>
            <p:cNvSpPr/>
            <p:nvPr/>
          </p:nvSpPr>
          <p:spPr>
            <a:xfrm>
              <a:off x="140364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8" name="Vývojový diagram: sloučení 177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AutoShape 92"/>
          <p:cNvSpPr>
            <a:spLocks noChangeArrowheads="1"/>
          </p:cNvSpPr>
          <p:nvPr/>
        </p:nvSpPr>
        <p:spPr bwMode="auto">
          <a:xfrm>
            <a:off x="5004048" y="541465"/>
            <a:ext cx="1368152" cy="965766"/>
          </a:xfrm>
          <a:prstGeom prst="cube">
            <a:avLst>
              <a:gd name="adj" fmla="val 14835"/>
            </a:avLst>
          </a:prstGeom>
          <a:blipFill dpi="0" rotWithShape="1">
            <a:blip r:embed="rId4" cstate="print">
              <a:alphaModFix amt="17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grpSp>
        <p:nvGrpSpPr>
          <p:cNvPr id="11" name="Skupina 113"/>
          <p:cNvGrpSpPr/>
          <p:nvPr/>
        </p:nvGrpSpPr>
        <p:grpSpPr>
          <a:xfrm>
            <a:off x="2051720" y="2701705"/>
            <a:ext cx="2952328" cy="1512168"/>
            <a:chOff x="2267744" y="2492896"/>
            <a:chExt cx="2952328" cy="1512168"/>
          </a:xfrm>
        </p:grpSpPr>
        <p:sp>
          <p:nvSpPr>
            <p:cNvPr id="58" name="AutoShape 107"/>
            <p:cNvSpPr>
              <a:spLocks noChangeArrowheads="1"/>
            </p:cNvSpPr>
            <p:nvPr/>
          </p:nvSpPr>
          <p:spPr bwMode="auto">
            <a:xfrm>
              <a:off x="2915816" y="2780928"/>
              <a:ext cx="1296144" cy="1224136"/>
            </a:xfrm>
            <a:prstGeom prst="cube">
              <a:avLst>
                <a:gd name="adj" fmla="val 56556"/>
              </a:avLst>
            </a:prstGeom>
            <a:blipFill dpi="0" rotWithShape="1">
              <a:blip r:embed="rId5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391" tIns="46195" rIns="92391" bIns="46195" anchor="ctr"/>
            <a:lstStyle/>
            <a:p>
              <a:endParaRPr lang="cs-CZ"/>
            </a:p>
          </p:txBody>
        </p:sp>
        <p:grpSp>
          <p:nvGrpSpPr>
            <p:cNvPr id="12" name="Skupina 104"/>
            <p:cNvGrpSpPr/>
            <p:nvPr/>
          </p:nvGrpSpPr>
          <p:grpSpPr>
            <a:xfrm>
              <a:off x="2267744" y="2492896"/>
              <a:ext cx="2952328" cy="1512168"/>
              <a:chOff x="2267744" y="2492896"/>
              <a:chExt cx="2952328" cy="1512168"/>
            </a:xfrm>
          </p:grpSpPr>
          <p:sp>
            <p:nvSpPr>
              <p:cNvPr id="46083" name="AutoShape 104"/>
              <p:cNvSpPr>
                <a:spLocks noChangeArrowheads="1"/>
              </p:cNvSpPr>
              <p:nvPr/>
            </p:nvSpPr>
            <p:spPr bwMode="auto">
              <a:xfrm>
                <a:off x="3203848" y="2492896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80" name="AutoShape 107"/>
              <p:cNvSpPr>
                <a:spLocks noChangeArrowheads="1"/>
              </p:cNvSpPr>
              <p:nvPr/>
            </p:nvSpPr>
            <p:spPr bwMode="auto">
              <a:xfrm>
                <a:off x="2987824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03" name="AutoShape 107"/>
              <p:cNvSpPr>
                <a:spLocks noChangeArrowheads="1"/>
              </p:cNvSpPr>
              <p:nvPr/>
            </p:nvSpPr>
            <p:spPr bwMode="auto">
              <a:xfrm>
                <a:off x="3635896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04" name="AutoShape 107"/>
              <p:cNvSpPr>
                <a:spLocks noChangeArrowheads="1"/>
              </p:cNvSpPr>
              <p:nvPr/>
            </p:nvSpPr>
            <p:spPr bwMode="auto">
              <a:xfrm>
                <a:off x="4283968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53" name="AutoShape 107"/>
              <p:cNvSpPr>
                <a:spLocks noChangeArrowheads="1"/>
              </p:cNvSpPr>
              <p:nvPr/>
            </p:nvSpPr>
            <p:spPr bwMode="auto">
              <a:xfrm>
                <a:off x="2267744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79" name="AutoShape 107"/>
              <p:cNvSpPr>
                <a:spLocks noChangeArrowheads="1"/>
              </p:cNvSpPr>
              <p:nvPr/>
            </p:nvSpPr>
            <p:spPr bwMode="auto">
              <a:xfrm>
                <a:off x="3563888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02" name="AutoShape 104"/>
              <p:cNvSpPr>
                <a:spLocks noChangeArrowheads="1"/>
              </p:cNvSpPr>
              <p:nvPr/>
            </p:nvSpPr>
            <p:spPr bwMode="auto">
              <a:xfrm>
                <a:off x="2267744" y="3429000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>
                  <a:alpha val="49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</p:grpSp>
      </p:grpSp>
      <p:grpSp>
        <p:nvGrpSpPr>
          <p:cNvPr id="13" name="Skupina 114"/>
          <p:cNvGrpSpPr/>
          <p:nvPr/>
        </p:nvGrpSpPr>
        <p:grpSpPr>
          <a:xfrm>
            <a:off x="4283968" y="2701705"/>
            <a:ext cx="2952328" cy="1512168"/>
            <a:chOff x="2267744" y="2492896"/>
            <a:chExt cx="2952328" cy="1512168"/>
          </a:xfrm>
        </p:grpSpPr>
        <p:sp>
          <p:nvSpPr>
            <p:cNvPr id="116" name="AutoShape 107"/>
            <p:cNvSpPr>
              <a:spLocks noChangeArrowheads="1"/>
            </p:cNvSpPr>
            <p:nvPr/>
          </p:nvSpPr>
          <p:spPr bwMode="auto">
            <a:xfrm>
              <a:off x="2915816" y="2780928"/>
              <a:ext cx="1296144" cy="1224136"/>
            </a:xfrm>
            <a:prstGeom prst="cube">
              <a:avLst>
                <a:gd name="adj" fmla="val 56556"/>
              </a:avLst>
            </a:prstGeom>
            <a:blipFill dpi="0" rotWithShape="1">
              <a:blip r:embed="rId5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391" tIns="46195" rIns="92391" bIns="46195" anchor="ctr"/>
            <a:lstStyle/>
            <a:p>
              <a:endParaRPr lang="cs-CZ"/>
            </a:p>
          </p:txBody>
        </p:sp>
        <p:grpSp>
          <p:nvGrpSpPr>
            <p:cNvPr id="14" name="Skupina 104"/>
            <p:cNvGrpSpPr/>
            <p:nvPr/>
          </p:nvGrpSpPr>
          <p:grpSpPr>
            <a:xfrm>
              <a:off x="2267744" y="2492896"/>
              <a:ext cx="2952328" cy="1512168"/>
              <a:chOff x="2267744" y="2492896"/>
              <a:chExt cx="2952328" cy="1512168"/>
            </a:xfrm>
          </p:grpSpPr>
          <p:sp>
            <p:nvSpPr>
              <p:cNvPr id="118" name="AutoShape 104"/>
              <p:cNvSpPr>
                <a:spLocks noChangeArrowheads="1"/>
              </p:cNvSpPr>
              <p:nvPr/>
            </p:nvSpPr>
            <p:spPr bwMode="auto">
              <a:xfrm>
                <a:off x="3203848" y="2492896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19" name="AutoShape 107"/>
              <p:cNvSpPr>
                <a:spLocks noChangeArrowheads="1"/>
              </p:cNvSpPr>
              <p:nvPr/>
            </p:nvSpPr>
            <p:spPr bwMode="auto">
              <a:xfrm>
                <a:off x="2987824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20" name="AutoShape 107"/>
              <p:cNvSpPr>
                <a:spLocks noChangeArrowheads="1"/>
              </p:cNvSpPr>
              <p:nvPr/>
            </p:nvSpPr>
            <p:spPr bwMode="auto">
              <a:xfrm>
                <a:off x="3635896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21" name="AutoShape 107"/>
              <p:cNvSpPr>
                <a:spLocks noChangeArrowheads="1"/>
              </p:cNvSpPr>
              <p:nvPr/>
            </p:nvSpPr>
            <p:spPr bwMode="auto">
              <a:xfrm>
                <a:off x="4283968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22" name="AutoShape 107"/>
              <p:cNvSpPr>
                <a:spLocks noChangeArrowheads="1"/>
              </p:cNvSpPr>
              <p:nvPr/>
            </p:nvSpPr>
            <p:spPr bwMode="auto">
              <a:xfrm>
                <a:off x="2267744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23" name="AutoShape 107"/>
              <p:cNvSpPr>
                <a:spLocks noChangeArrowheads="1"/>
              </p:cNvSpPr>
              <p:nvPr/>
            </p:nvSpPr>
            <p:spPr bwMode="auto">
              <a:xfrm>
                <a:off x="3563888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24" name="AutoShape 104"/>
              <p:cNvSpPr>
                <a:spLocks noChangeArrowheads="1"/>
              </p:cNvSpPr>
              <p:nvPr/>
            </p:nvSpPr>
            <p:spPr bwMode="auto">
              <a:xfrm>
                <a:off x="2267744" y="3429000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>
                  <a:alpha val="49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</p:grpSp>
      </p:grpSp>
      <p:grpSp>
        <p:nvGrpSpPr>
          <p:cNvPr id="15" name="Skupina 124"/>
          <p:cNvGrpSpPr/>
          <p:nvPr/>
        </p:nvGrpSpPr>
        <p:grpSpPr>
          <a:xfrm>
            <a:off x="5580112" y="1477569"/>
            <a:ext cx="2952328" cy="1512168"/>
            <a:chOff x="2267744" y="2492896"/>
            <a:chExt cx="2952328" cy="1512168"/>
          </a:xfrm>
        </p:grpSpPr>
        <p:sp>
          <p:nvSpPr>
            <p:cNvPr id="126" name="AutoShape 107"/>
            <p:cNvSpPr>
              <a:spLocks noChangeArrowheads="1"/>
            </p:cNvSpPr>
            <p:nvPr/>
          </p:nvSpPr>
          <p:spPr bwMode="auto">
            <a:xfrm>
              <a:off x="2915816" y="2780928"/>
              <a:ext cx="1296144" cy="1224136"/>
            </a:xfrm>
            <a:prstGeom prst="cube">
              <a:avLst>
                <a:gd name="adj" fmla="val 56556"/>
              </a:avLst>
            </a:prstGeom>
            <a:blipFill dpi="0" rotWithShape="1">
              <a:blip r:embed="rId5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391" tIns="46195" rIns="92391" bIns="46195" anchor="ctr"/>
            <a:lstStyle/>
            <a:p>
              <a:endParaRPr lang="cs-CZ"/>
            </a:p>
          </p:txBody>
        </p:sp>
        <p:grpSp>
          <p:nvGrpSpPr>
            <p:cNvPr id="16" name="Skupina 104"/>
            <p:cNvGrpSpPr/>
            <p:nvPr/>
          </p:nvGrpSpPr>
          <p:grpSpPr>
            <a:xfrm>
              <a:off x="2267744" y="2492896"/>
              <a:ext cx="2952328" cy="1512168"/>
              <a:chOff x="2267744" y="2492896"/>
              <a:chExt cx="2952328" cy="1512168"/>
            </a:xfrm>
          </p:grpSpPr>
          <p:sp>
            <p:nvSpPr>
              <p:cNvPr id="128" name="AutoShape 104"/>
              <p:cNvSpPr>
                <a:spLocks noChangeArrowheads="1"/>
              </p:cNvSpPr>
              <p:nvPr/>
            </p:nvSpPr>
            <p:spPr bwMode="auto">
              <a:xfrm>
                <a:off x="3203848" y="2492896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29" name="AutoShape 107"/>
              <p:cNvSpPr>
                <a:spLocks noChangeArrowheads="1"/>
              </p:cNvSpPr>
              <p:nvPr/>
            </p:nvSpPr>
            <p:spPr bwMode="auto">
              <a:xfrm>
                <a:off x="2987824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30" name="AutoShape 107"/>
              <p:cNvSpPr>
                <a:spLocks noChangeArrowheads="1"/>
              </p:cNvSpPr>
              <p:nvPr/>
            </p:nvSpPr>
            <p:spPr bwMode="auto">
              <a:xfrm>
                <a:off x="3635896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31" name="AutoShape 107"/>
              <p:cNvSpPr>
                <a:spLocks noChangeArrowheads="1"/>
              </p:cNvSpPr>
              <p:nvPr/>
            </p:nvSpPr>
            <p:spPr bwMode="auto">
              <a:xfrm>
                <a:off x="4283968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32" name="AutoShape 107"/>
              <p:cNvSpPr>
                <a:spLocks noChangeArrowheads="1"/>
              </p:cNvSpPr>
              <p:nvPr/>
            </p:nvSpPr>
            <p:spPr bwMode="auto">
              <a:xfrm>
                <a:off x="2267744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33" name="AutoShape 107"/>
              <p:cNvSpPr>
                <a:spLocks noChangeArrowheads="1"/>
              </p:cNvSpPr>
              <p:nvPr/>
            </p:nvSpPr>
            <p:spPr bwMode="auto">
              <a:xfrm>
                <a:off x="3563888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34" name="AutoShape 104"/>
              <p:cNvSpPr>
                <a:spLocks noChangeArrowheads="1"/>
              </p:cNvSpPr>
              <p:nvPr/>
            </p:nvSpPr>
            <p:spPr bwMode="auto">
              <a:xfrm>
                <a:off x="2267744" y="3429000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>
                  <a:alpha val="49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</p:grpSp>
      </p:grpSp>
      <p:grpSp>
        <p:nvGrpSpPr>
          <p:cNvPr id="17" name="Skupina 134"/>
          <p:cNvGrpSpPr/>
          <p:nvPr/>
        </p:nvGrpSpPr>
        <p:grpSpPr>
          <a:xfrm>
            <a:off x="3275856" y="1477569"/>
            <a:ext cx="2952328" cy="1512168"/>
            <a:chOff x="2267744" y="2492896"/>
            <a:chExt cx="2952328" cy="1512168"/>
          </a:xfrm>
        </p:grpSpPr>
        <p:sp>
          <p:nvSpPr>
            <p:cNvPr id="136" name="AutoShape 107"/>
            <p:cNvSpPr>
              <a:spLocks noChangeArrowheads="1"/>
            </p:cNvSpPr>
            <p:nvPr/>
          </p:nvSpPr>
          <p:spPr bwMode="auto">
            <a:xfrm>
              <a:off x="2915816" y="2780928"/>
              <a:ext cx="1296144" cy="1224136"/>
            </a:xfrm>
            <a:prstGeom prst="cube">
              <a:avLst>
                <a:gd name="adj" fmla="val 56556"/>
              </a:avLst>
            </a:prstGeom>
            <a:blipFill dpi="0" rotWithShape="1">
              <a:blip r:embed="rId5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391" tIns="46195" rIns="92391" bIns="46195" anchor="ctr"/>
            <a:lstStyle/>
            <a:p>
              <a:endParaRPr lang="cs-CZ"/>
            </a:p>
          </p:txBody>
        </p:sp>
        <p:grpSp>
          <p:nvGrpSpPr>
            <p:cNvPr id="18" name="Skupina 104"/>
            <p:cNvGrpSpPr/>
            <p:nvPr/>
          </p:nvGrpSpPr>
          <p:grpSpPr>
            <a:xfrm>
              <a:off x="2267744" y="2492896"/>
              <a:ext cx="2952328" cy="1512168"/>
              <a:chOff x="2267744" y="2492896"/>
              <a:chExt cx="2952328" cy="1512168"/>
            </a:xfrm>
          </p:grpSpPr>
          <p:sp>
            <p:nvSpPr>
              <p:cNvPr id="138" name="AutoShape 104"/>
              <p:cNvSpPr>
                <a:spLocks noChangeArrowheads="1"/>
              </p:cNvSpPr>
              <p:nvPr/>
            </p:nvSpPr>
            <p:spPr bwMode="auto">
              <a:xfrm>
                <a:off x="3203848" y="2492896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39" name="AutoShape 107"/>
              <p:cNvSpPr>
                <a:spLocks noChangeArrowheads="1"/>
              </p:cNvSpPr>
              <p:nvPr/>
            </p:nvSpPr>
            <p:spPr bwMode="auto">
              <a:xfrm>
                <a:off x="2987824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40" name="AutoShape 107"/>
              <p:cNvSpPr>
                <a:spLocks noChangeArrowheads="1"/>
              </p:cNvSpPr>
              <p:nvPr/>
            </p:nvSpPr>
            <p:spPr bwMode="auto">
              <a:xfrm>
                <a:off x="3635896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41" name="AutoShape 107"/>
              <p:cNvSpPr>
                <a:spLocks noChangeArrowheads="1"/>
              </p:cNvSpPr>
              <p:nvPr/>
            </p:nvSpPr>
            <p:spPr bwMode="auto">
              <a:xfrm>
                <a:off x="4283968" y="2492896"/>
                <a:ext cx="864096" cy="792088"/>
              </a:xfrm>
              <a:prstGeom prst="cube">
                <a:avLst>
                  <a:gd name="adj" fmla="val 30945"/>
                </a:avLst>
              </a:prstGeom>
              <a:blipFill dpi="0" rotWithShape="1">
                <a:blip r:embed="rId6" cstate="print">
                  <a:alphaModFix amt="51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42" name="AutoShape 107"/>
              <p:cNvSpPr>
                <a:spLocks noChangeArrowheads="1"/>
              </p:cNvSpPr>
              <p:nvPr/>
            </p:nvSpPr>
            <p:spPr bwMode="auto">
              <a:xfrm>
                <a:off x="2267744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43" name="AutoShape 107"/>
              <p:cNvSpPr>
                <a:spLocks noChangeArrowheads="1"/>
              </p:cNvSpPr>
              <p:nvPr/>
            </p:nvSpPr>
            <p:spPr bwMode="auto">
              <a:xfrm>
                <a:off x="3563888" y="2780928"/>
                <a:ext cx="1296144" cy="1224136"/>
              </a:xfrm>
              <a:prstGeom prst="cube">
                <a:avLst>
                  <a:gd name="adj" fmla="val 56556"/>
                </a:avLst>
              </a:prstGeom>
              <a:blipFill dpi="0" rotWithShape="1">
                <a:blip r:embed="rId5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  <p:sp>
            <p:nvSpPr>
              <p:cNvPr id="144" name="AutoShape 104"/>
              <p:cNvSpPr>
                <a:spLocks noChangeArrowheads="1"/>
              </p:cNvSpPr>
              <p:nvPr/>
            </p:nvSpPr>
            <p:spPr bwMode="auto">
              <a:xfrm>
                <a:off x="2267744" y="3429000"/>
                <a:ext cx="2016224" cy="144016"/>
              </a:xfrm>
              <a:prstGeom prst="cube">
                <a:avLst>
                  <a:gd name="adj" fmla="val 25000"/>
                </a:avLst>
              </a:prstGeom>
              <a:solidFill>
                <a:srgbClr val="33CCCC">
                  <a:alpha val="49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391" tIns="46195" rIns="92391" bIns="46195" anchor="ctr"/>
              <a:lstStyle/>
              <a:p>
                <a:endParaRPr lang="cs-CZ"/>
              </a:p>
            </p:txBody>
          </p:sp>
        </p:grpSp>
      </p:grpSp>
      <p:sp>
        <p:nvSpPr>
          <p:cNvPr id="188" name="AutoShape 107"/>
          <p:cNvSpPr>
            <a:spLocks noChangeArrowheads="1"/>
          </p:cNvSpPr>
          <p:nvPr/>
        </p:nvSpPr>
        <p:spPr bwMode="auto">
          <a:xfrm>
            <a:off x="7524328" y="620688"/>
            <a:ext cx="216024" cy="792088"/>
          </a:xfrm>
          <a:prstGeom prst="cube">
            <a:avLst>
              <a:gd name="adj" fmla="val 30945"/>
            </a:avLst>
          </a:prstGeom>
          <a:blipFill dpi="0" rotWithShape="1">
            <a:blip r:embed="rId7" cstate="print">
              <a:alphaModFix amt="5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89" name="AutoShape 107"/>
          <p:cNvSpPr>
            <a:spLocks noChangeArrowheads="1"/>
          </p:cNvSpPr>
          <p:nvPr/>
        </p:nvSpPr>
        <p:spPr bwMode="auto">
          <a:xfrm>
            <a:off x="7596336" y="548680"/>
            <a:ext cx="216024" cy="792088"/>
          </a:xfrm>
          <a:prstGeom prst="cube">
            <a:avLst>
              <a:gd name="adj" fmla="val 30945"/>
            </a:avLst>
          </a:prstGeom>
          <a:blipFill dpi="0" rotWithShape="1">
            <a:blip r:embed="rId7" cstate="print">
              <a:alphaModFix amt="5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0" name="AutoShape 107"/>
          <p:cNvSpPr>
            <a:spLocks noChangeArrowheads="1"/>
          </p:cNvSpPr>
          <p:nvPr/>
        </p:nvSpPr>
        <p:spPr bwMode="auto">
          <a:xfrm>
            <a:off x="7668344" y="476672"/>
            <a:ext cx="216024" cy="792088"/>
          </a:xfrm>
          <a:prstGeom prst="cube">
            <a:avLst>
              <a:gd name="adj" fmla="val 30945"/>
            </a:avLst>
          </a:prstGeom>
          <a:blipFill dpi="0" rotWithShape="1">
            <a:blip r:embed="rId7" cstate="print">
              <a:alphaModFix amt="5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1" name="AutoShape 107"/>
          <p:cNvSpPr>
            <a:spLocks noChangeArrowheads="1"/>
          </p:cNvSpPr>
          <p:nvPr/>
        </p:nvSpPr>
        <p:spPr bwMode="auto">
          <a:xfrm>
            <a:off x="7740352" y="404664"/>
            <a:ext cx="216024" cy="792088"/>
          </a:xfrm>
          <a:prstGeom prst="cube">
            <a:avLst>
              <a:gd name="adj" fmla="val 30945"/>
            </a:avLst>
          </a:prstGeom>
          <a:blipFill dpi="0" rotWithShape="1">
            <a:blip r:embed="rId7" cstate="print">
              <a:alphaModFix amt="5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2" name="AutoShape 107"/>
          <p:cNvSpPr>
            <a:spLocks noChangeArrowheads="1"/>
          </p:cNvSpPr>
          <p:nvPr/>
        </p:nvSpPr>
        <p:spPr bwMode="auto">
          <a:xfrm>
            <a:off x="7812360" y="332656"/>
            <a:ext cx="216024" cy="792088"/>
          </a:xfrm>
          <a:prstGeom prst="cube">
            <a:avLst>
              <a:gd name="adj" fmla="val 30945"/>
            </a:avLst>
          </a:prstGeom>
          <a:blipFill dpi="0" rotWithShape="1">
            <a:blip r:embed="rId7" cstate="print">
              <a:alphaModFix amt="5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3" name="AutoShape 107"/>
          <p:cNvSpPr>
            <a:spLocks noChangeArrowheads="1"/>
          </p:cNvSpPr>
          <p:nvPr/>
        </p:nvSpPr>
        <p:spPr bwMode="auto">
          <a:xfrm>
            <a:off x="7884368" y="260648"/>
            <a:ext cx="216024" cy="792088"/>
          </a:xfrm>
          <a:prstGeom prst="cube">
            <a:avLst>
              <a:gd name="adj" fmla="val 30945"/>
            </a:avLst>
          </a:prstGeom>
          <a:blipFill dpi="0" rotWithShape="1">
            <a:blip r:embed="rId7" cstate="print">
              <a:alphaModFix amt="5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5" name="AutoShape 92"/>
          <p:cNvSpPr>
            <a:spLocks noChangeArrowheads="1"/>
          </p:cNvSpPr>
          <p:nvPr/>
        </p:nvSpPr>
        <p:spPr bwMode="auto">
          <a:xfrm>
            <a:off x="6228184" y="541465"/>
            <a:ext cx="1368152" cy="965766"/>
          </a:xfrm>
          <a:prstGeom prst="cube">
            <a:avLst>
              <a:gd name="adj" fmla="val 14835"/>
            </a:avLst>
          </a:prstGeom>
          <a:blipFill dpi="0" rotWithShape="1">
            <a:blip r:embed="rId4" cstate="print">
              <a:alphaModFix amt="17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6" name="AutoShape 92"/>
          <p:cNvSpPr>
            <a:spLocks noChangeArrowheads="1"/>
          </p:cNvSpPr>
          <p:nvPr/>
        </p:nvSpPr>
        <p:spPr bwMode="auto">
          <a:xfrm>
            <a:off x="5156448" y="397449"/>
            <a:ext cx="1368152" cy="965766"/>
          </a:xfrm>
          <a:prstGeom prst="cube">
            <a:avLst>
              <a:gd name="adj" fmla="val 14835"/>
            </a:avLst>
          </a:prstGeom>
          <a:blipFill dpi="0" rotWithShape="1">
            <a:blip r:embed="rId4" cstate="print">
              <a:alphaModFix amt="17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7" name="AutoShape 92"/>
          <p:cNvSpPr>
            <a:spLocks noChangeArrowheads="1"/>
          </p:cNvSpPr>
          <p:nvPr/>
        </p:nvSpPr>
        <p:spPr bwMode="auto">
          <a:xfrm>
            <a:off x="6372200" y="397449"/>
            <a:ext cx="1368152" cy="965766"/>
          </a:xfrm>
          <a:prstGeom prst="cube">
            <a:avLst>
              <a:gd name="adj" fmla="val 14835"/>
            </a:avLst>
          </a:prstGeom>
          <a:blipFill dpi="0" rotWithShape="1">
            <a:blip r:embed="rId4" cstate="print">
              <a:alphaModFix amt="17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98" name="AutoShape 104"/>
          <p:cNvSpPr>
            <a:spLocks noChangeArrowheads="1"/>
          </p:cNvSpPr>
          <p:nvPr/>
        </p:nvSpPr>
        <p:spPr bwMode="auto">
          <a:xfrm>
            <a:off x="7956376" y="404664"/>
            <a:ext cx="792088" cy="144016"/>
          </a:xfrm>
          <a:prstGeom prst="cube">
            <a:avLst>
              <a:gd name="adj" fmla="val 25000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05" name="AutoShape 104"/>
          <p:cNvSpPr>
            <a:spLocks noChangeArrowheads="1"/>
          </p:cNvSpPr>
          <p:nvPr/>
        </p:nvSpPr>
        <p:spPr bwMode="auto">
          <a:xfrm>
            <a:off x="4644008" y="685481"/>
            <a:ext cx="4320480" cy="144016"/>
          </a:xfrm>
          <a:prstGeom prst="cube">
            <a:avLst>
              <a:gd name="adj" fmla="val 25000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06" name="AutoShape 104"/>
          <p:cNvSpPr>
            <a:spLocks noChangeArrowheads="1"/>
          </p:cNvSpPr>
          <p:nvPr/>
        </p:nvSpPr>
        <p:spPr bwMode="auto">
          <a:xfrm>
            <a:off x="4427984" y="901505"/>
            <a:ext cx="4320480" cy="144016"/>
          </a:xfrm>
          <a:prstGeom prst="cube">
            <a:avLst>
              <a:gd name="adj" fmla="val 25000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grpSp>
        <p:nvGrpSpPr>
          <p:cNvPr id="19" name="Skupina 184"/>
          <p:cNvGrpSpPr/>
          <p:nvPr/>
        </p:nvGrpSpPr>
        <p:grpSpPr>
          <a:xfrm>
            <a:off x="8028384" y="757489"/>
            <a:ext cx="936104" cy="1080120"/>
            <a:chOff x="1403648" y="1628800"/>
            <a:chExt cx="792088" cy="1080120"/>
          </a:xfrm>
          <a:solidFill>
            <a:srgbClr val="FF9900">
              <a:alpha val="50196"/>
            </a:srgbClr>
          </a:solidFill>
        </p:grpSpPr>
        <p:sp>
          <p:nvSpPr>
            <p:cNvPr id="186" name="Krychle 185"/>
            <p:cNvSpPr/>
            <p:nvPr/>
          </p:nvSpPr>
          <p:spPr>
            <a:xfrm>
              <a:off x="140364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7" name="Vývojový diagram: sloučení 186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8" name="AutoShape 107"/>
          <p:cNvSpPr>
            <a:spLocks noChangeArrowheads="1"/>
          </p:cNvSpPr>
          <p:nvPr/>
        </p:nvSpPr>
        <p:spPr bwMode="auto">
          <a:xfrm>
            <a:off x="4283968" y="1333553"/>
            <a:ext cx="2016224" cy="792088"/>
          </a:xfrm>
          <a:prstGeom prst="cube">
            <a:avLst>
              <a:gd name="adj" fmla="val 14453"/>
            </a:avLst>
          </a:prstGeom>
          <a:solidFill>
            <a:srgbClr val="984807">
              <a:alpha val="4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47" name="AutoShape 107"/>
          <p:cNvSpPr>
            <a:spLocks noChangeArrowheads="1"/>
          </p:cNvSpPr>
          <p:nvPr/>
        </p:nvSpPr>
        <p:spPr bwMode="auto">
          <a:xfrm>
            <a:off x="6588224" y="1268760"/>
            <a:ext cx="2016224" cy="792088"/>
          </a:xfrm>
          <a:prstGeom prst="cube">
            <a:avLst>
              <a:gd name="adj" fmla="val 14453"/>
            </a:avLst>
          </a:prstGeom>
          <a:solidFill>
            <a:srgbClr val="984807">
              <a:alpha val="4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11" name="AutoShape 104"/>
          <p:cNvSpPr>
            <a:spLocks noChangeArrowheads="1"/>
          </p:cNvSpPr>
          <p:nvPr/>
        </p:nvSpPr>
        <p:spPr bwMode="auto">
          <a:xfrm>
            <a:off x="4427984" y="3709817"/>
            <a:ext cx="1800200" cy="1800200"/>
          </a:xfrm>
          <a:prstGeom prst="cube">
            <a:avLst>
              <a:gd name="adj" fmla="val 95297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12" name="AutoShape 104"/>
          <p:cNvSpPr>
            <a:spLocks noChangeArrowheads="1"/>
          </p:cNvSpPr>
          <p:nvPr/>
        </p:nvSpPr>
        <p:spPr bwMode="auto">
          <a:xfrm>
            <a:off x="251520" y="3709817"/>
            <a:ext cx="1800200" cy="1800200"/>
          </a:xfrm>
          <a:prstGeom prst="cube">
            <a:avLst>
              <a:gd name="adj" fmla="val 95297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grpSp>
        <p:nvGrpSpPr>
          <p:cNvPr id="20" name="Skupina 212"/>
          <p:cNvGrpSpPr/>
          <p:nvPr/>
        </p:nvGrpSpPr>
        <p:grpSpPr>
          <a:xfrm>
            <a:off x="107504" y="5445224"/>
            <a:ext cx="792088" cy="1080120"/>
            <a:chOff x="1403648" y="1628800"/>
            <a:chExt cx="792088" cy="1080120"/>
          </a:xfrm>
          <a:solidFill>
            <a:srgbClr val="FF9900">
              <a:alpha val="50196"/>
            </a:srgbClr>
          </a:solidFill>
        </p:grpSpPr>
        <p:sp>
          <p:nvSpPr>
            <p:cNvPr id="214" name="Krychle 213"/>
            <p:cNvSpPr/>
            <p:nvPr/>
          </p:nvSpPr>
          <p:spPr>
            <a:xfrm>
              <a:off x="140364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" name="Vývojový diagram: sloučení 214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18"/>
          <p:cNvGrpSpPr/>
          <p:nvPr/>
        </p:nvGrpSpPr>
        <p:grpSpPr>
          <a:xfrm>
            <a:off x="755576" y="5445224"/>
            <a:ext cx="792088" cy="1080120"/>
            <a:chOff x="1403648" y="1628800"/>
            <a:chExt cx="792088" cy="1080120"/>
          </a:xfrm>
          <a:solidFill>
            <a:srgbClr val="FF9900">
              <a:alpha val="50196"/>
            </a:srgbClr>
          </a:solidFill>
        </p:grpSpPr>
        <p:sp>
          <p:nvSpPr>
            <p:cNvPr id="220" name="Krychle 219"/>
            <p:cNvSpPr/>
            <p:nvPr/>
          </p:nvSpPr>
          <p:spPr>
            <a:xfrm>
              <a:off x="140364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1" name="Vývojový diagram: sloučení 220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" name="Skupina 221"/>
          <p:cNvGrpSpPr/>
          <p:nvPr/>
        </p:nvGrpSpPr>
        <p:grpSpPr>
          <a:xfrm>
            <a:off x="1403648" y="5445224"/>
            <a:ext cx="792088" cy="1080120"/>
            <a:chOff x="1403648" y="1628800"/>
            <a:chExt cx="792088" cy="1080120"/>
          </a:xfrm>
          <a:solidFill>
            <a:srgbClr val="FF9900">
              <a:alpha val="50196"/>
            </a:srgbClr>
          </a:solidFill>
        </p:grpSpPr>
        <p:sp>
          <p:nvSpPr>
            <p:cNvPr id="223" name="Krychle 222"/>
            <p:cNvSpPr/>
            <p:nvPr/>
          </p:nvSpPr>
          <p:spPr>
            <a:xfrm>
              <a:off x="1403648" y="1628800"/>
              <a:ext cx="792088" cy="792088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4" name="Vývojový diagram: sloučení 223"/>
            <p:cNvSpPr/>
            <p:nvPr/>
          </p:nvSpPr>
          <p:spPr>
            <a:xfrm>
              <a:off x="1403648" y="2420888"/>
              <a:ext cx="576064" cy="288032"/>
            </a:xfrm>
            <a:prstGeom prst="flowChartMerg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5" name="AutoShape 104"/>
          <p:cNvSpPr>
            <a:spLocks noChangeArrowheads="1"/>
          </p:cNvSpPr>
          <p:nvPr/>
        </p:nvSpPr>
        <p:spPr bwMode="auto">
          <a:xfrm>
            <a:off x="288032" y="5445224"/>
            <a:ext cx="4211960" cy="72008"/>
          </a:xfrm>
          <a:prstGeom prst="cube">
            <a:avLst>
              <a:gd name="adj" fmla="val 25000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26" name="AutoShape 104"/>
          <p:cNvSpPr>
            <a:spLocks noChangeArrowheads="1"/>
          </p:cNvSpPr>
          <p:nvPr/>
        </p:nvSpPr>
        <p:spPr bwMode="auto">
          <a:xfrm>
            <a:off x="72008" y="5733256"/>
            <a:ext cx="7236296" cy="216024"/>
          </a:xfrm>
          <a:prstGeom prst="cube">
            <a:avLst>
              <a:gd name="adj" fmla="val 25000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27" name="AutoShape 107"/>
          <p:cNvSpPr>
            <a:spLocks noChangeArrowheads="1"/>
          </p:cNvSpPr>
          <p:nvPr/>
        </p:nvSpPr>
        <p:spPr bwMode="auto">
          <a:xfrm>
            <a:off x="2987824" y="5517232"/>
            <a:ext cx="864096" cy="792088"/>
          </a:xfrm>
          <a:prstGeom prst="cube">
            <a:avLst>
              <a:gd name="adj" fmla="val 30945"/>
            </a:avLst>
          </a:prstGeom>
          <a:solidFill>
            <a:srgbClr val="DCE6F2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31" name="AutoShape 107"/>
          <p:cNvSpPr>
            <a:spLocks noChangeArrowheads="1"/>
          </p:cNvSpPr>
          <p:nvPr/>
        </p:nvSpPr>
        <p:spPr bwMode="auto">
          <a:xfrm>
            <a:off x="4211960" y="260648"/>
            <a:ext cx="4752528" cy="2232248"/>
          </a:xfrm>
          <a:prstGeom prst="cube">
            <a:avLst>
              <a:gd name="adj" fmla="val 37777"/>
            </a:avLst>
          </a:prstGeom>
          <a:solidFill>
            <a:srgbClr val="00B050">
              <a:alpha val="4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45" name="AutoShape 104"/>
          <p:cNvSpPr>
            <a:spLocks noChangeArrowheads="1"/>
          </p:cNvSpPr>
          <p:nvPr/>
        </p:nvSpPr>
        <p:spPr bwMode="auto">
          <a:xfrm rot="8083844">
            <a:off x="7458166" y="520675"/>
            <a:ext cx="792088" cy="144016"/>
          </a:xfrm>
          <a:prstGeom prst="cube">
            <a:avLst>
              <a:gd name="adj" fmla="val 25000"/>
            </a:avLst>
          </a:prstGeom>
          <a:solidFill>
            <a:srgbClr val="33CCCC">
              <a:alpha val="4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46" name="AutoShape 107"/>
          <p:cNvSpPr>
            <a:spLocks noChangeArrowheads="1"/>
          </p:cNvSpPr>
          <p:nvPr/>
        </p:nvSpPr>
        <p:spPr bwMode="auto">
          <a:xfrm>
            <a:off x="4211960" y="260648"/>
            <a:ext cx="4752528" cy="2232248"/>
          </a:xfrm>
          <a:prstGeom prst="cube">
            <a:avLst>
              <a:gd name="adj" fmla="val 37777"/>
            </a:avLst>
          </a:prstGeom>
          <a:solidFill>
            <a:schemeClr val="bg1">
              <a:lumMod val="85000"/>
              <a:alpha val="4784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230" name="AutoShape 107"/>
          <p:cNvSpPr>
            <a:spLocks noChangeArrowheads="1"/>
          </p:cNvSpPr>
          <p:nvPr/>
        </p:nvSpPr>
        <p:spPr bwMode="auto">
          <a:xfrm>
            <a:off x="35496" y="980728"/>
            <a:ext cx="8712968" cy="5544616"/>
          </a:xfrm>
          <a:prstGeom prst="cube">
            <a:avLst>
              <a:gd name="adj" fmla="val 84340"/>
            </a:avLst>
          </a:prstGeom>
          <a:solidFill>
            <a:srgbClr val="00B050">
              <a:alpha val="4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391" tIns="46195" rIns="92391" bIns="46195" anchor="ctr"/>
          <a:lstStyle/>
          <a:p>
            <a:endParaRPr lang="cs-CZ"/>
          </a:p>
        </p:txBody>
      </p:sp>
      <p:sp>
        <p:nvSpPr>
          <p:cNvPr id="149" name="Text Box 60"/>
          <p:cNvSpPr txBox="1">
            <a:spLocks noChangeArrowheads="1"/>
          </p:cNvSpPr>
          <p:nvPr/>
        </p:nvSpPr>
        <p:spPr bwMode="auto">
          <a:xfrm>
            <a:off x="323528" y="1268760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Jemné česle</a:t>
            </a:r>
            <a:endParaRPr lang="en-GB" sz="1200" b="1" i="1" u="sng" dirty="0"/>
          </a:p>
        </p:txBody>
      </p:sp>
      <p:sp>
        <p:nvSpPr>
          <p:cNvPr id="150" name="Text Box 60"/>
          <p:cNvSpPr txBox="1">
            <a:spLocks noChangeArrowheads="1"/>
          </p:cNvSpPr>
          <p:nvPr/>
        </p:nvSpPr>
        <p:spPr bwMode="auto">
          <a:xfrm>
            <a:off x="323528" y="1475975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Lapáky písku a tuku</a:t>
            </a:r>
            <a:endParaRPr lang="en-GB" sz="1200" b="1" i="1" u="sng" dirty="0"/>
          </a:p>
        </p:txBody>
      </p:sp>
      <p:sp>
        <p:nvSpPr>
          <p:cNvPr id="151" name="Text Box 60"/>
          <p:cNvSpPr txBox="1">
            <a:spLocks noChangeArrowheads="1"/>
          </p:cNvSpPr>
          <p:nvPr/>
        </p:nvSpPr>
        <p:spPr bwMode="auto">
          <a:xfrm>
            <a:off x="323528" y="1660158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Lamelové usazovací nádrže</a:t>
            </a:r>
            <a:endParaRPr lang="en-GB" sz="1200" b="1" i="1" u="sng" dirty="0"/>
          </a:p>
        </p:txBody>
      </p:sp>
      <p:sp>
        <p:nvSpPr>
          <p:cNvPr id="152" name="Text Box 60"/>
          <p:cNvSpPr txBox="1">
            <a:spLocks noChangeArrowheads="1"/>
          </p:cNvSpPr>
          <p:nvPr/>
        </p:nvSpPr>
        <p:spPr bwMode="auto">
          <a:xfrm>
            <a:off x="323528" y="1844824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Regenerační nádrže</a:t>
            </a:r>
            <a:endParaRPr lang="en-GB" sz="1200" b="1" i="1" u="sng" dirty="0"/>
          </a:p>
        </p:txBody>
      </p:sp>
      <p:sp>
        <p:nvSpPr>
          <p:cNvPr id="153" name="Text Box 60"/>
          <p:cNvSpPr txBox="1">
            <a:spLocks noChangeArrowheads="1"/>
          </p:cNvSpPr>
          <p:nvPr/>
        </p:nvSpPr>
        <p:spPr bwMode="auto">
          <a:xfrm>
            <a:off x="323528" y="2020198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3stupňové oběhové aktivační nádrže</a:t>
            </a:r>
            <a:endParaRPr lang="en-GB" sz="1200" b="1" i="1" u="sng" dirty="0"/>
          </a:p>
        </p:txBody>
      </p:sp>
      <p:sp>
        <p:nvSpPr>
          <p:cNvPr id="154" name="Text Box 60"/>
          <p:cNvSpPr txBox="1">
            <a:spLocks noChangeArrowheads="1"/>
          </p:cNvSpPr>
          <p:nvPr/>
        </p:nvSpPr>
        <p:spPr bwMode="auto">
          <a:xfrm>
            <a:off x="323528" y="2420888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Dosazovací nádrže podélné</a:t>
            </a:r>
            <a:endParaRPr lang="en-GB" sz="1200" b="1" i="1" u="sng" dirty="0"/>
          </a:p>
        </p:txBody>
      </p:sp>
      <p:sp>
        <p:nvSpPr>
          <p:cNvPr id="155" name="Text Box 60"/>
          <p:cNvSpPr txBox="1">
            <a:spLocks noChangeArrowheads="1"/>
          </p:cNvSpPr>
          <p:nvPr/>
        </p:nvSpPr>
        <p:spPr bwMode="auto">
          <a:xfrm>
            <a:off x="323528" y="2236222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err="1" smtClean="0"/>
              <a:t>Dmychárny</a:t>
            </a:r>
            <a:r>
              <a:rPr lang="cs-CZ" sz="1200" b="1" u="sng" dirty="0" smtClean="0"/>
              <a:t> a trafostanice</a:t>
            </a:r>
            <a:endParaRPr lang="en-GB" sz="1200" b="1" i="1" u="sng" dirty="0"/>
          </a:p>
        </p:txBody>
      </p:sp>
      <p:sp>
        <p:nvSpPr>
          <p:cNvPr id="156" name="Text Box 60"/>
          <p:cNvSpPr txBox="1">
            <a:spLocks noChangeArrowheads="1"/>
          </p:cNvSpPr>
          <p:nvPr/>
        </p:nvSpPr>
        <p:spPr bwMode="auto">
          <a:xfrm>
            <a:off x="323528" y="2596262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3.st.čištění - lamelové usazovací nádrže</a:t>
            </a:r>
            <a:endParaRPr lang="en-GB" sz="1200" b="1" i="1" u="sng" dirty="0"/>
          </a:p>
        </p:txBody>
      </p:sp>
      <p:sp>
        <p:nvSpPr>
          <p:cNvPr id="157" name="Text Box 60"/>
          <p:cNvSpPr txBox="1">
            <a:spLocks noChangeArrowheads="1"/>
          </p:cNvSpPr>
          <p:nvPr/>
        </p:nvSpPr>
        <p:spPr bwMode="auto">
          <a:xfrm>
            <a:off x="323528" y="2780928"/>
            <a:ext cx="24844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2331">
              <a:spcBef>
                <a:spcPct val="50000"/>
              </a:spcBef>
            </a:pPr>
            <a:r>
              <a:rPr lang="cs-CZ" sz="1200" b="1" u="sng" dirty="0" smtClean="0"/>
              <a:t>Hygienické zabezpečení UV záření</a:t>
            </a:r>
            <a:endParaRPr lang="en-GB" sz="1200" b="1" i="1" u="sng" dirty="0"/>
          </a:p>
        </p:txBody>
      </p:sp>
      <p:pic>
        <p:nvPicPr>
          <p:cNvPr id="158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88640"/>
            <a:ext cx="792088" cy="7920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3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00"/>
                            </p:stCondLst>
                            <p:childTnLst>
                              <p:par>
                                <p:cTn id="18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00"/>
                            </p:stCondLst>
                            <p:childTnLst>
                              <p:par>
                                <p:cTn id="1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2" grpId="0" animBg="1"/>
      <p:bldP spid="208" grpId="0" animBg="1"/>
      <p:bldP spid="207" grpId="0" animBg="1"/>
      <p:bldP spid="10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5" grpId="0" animBg="1"/>
      <p:bldP spid="196" grpId="0" animBg="1"/>
      <p:bldP spid="197" grpId="0" animBg="1"/>
      <p:bldP spid="198" grpId="0" animBg="1"/>
      <p:bldP spid="205" grpId="0" animBg="1"/>
      <p:bldP spid="206" grpId="0" animBg="1"/>
      <p:bldP spid="148" grpId="0" animBg="1"/>
      <p:bldP spid="147" grpId="0" animBg="1"/>
      <p:bldP spid="211" grpId="0" animBg="1"/>
      <p:bldP spid="212" grpId="0" animBg="1"/>
      <p:bldP spid="225" grpId="0" animBg="1"/>
      <p:bldP spid="226" grpId="0" animBg="1"/>
      <p:bldP spid="227" grpId="0" animBg="1"/>
      <p:bldP spid="231" grpId="0" animBg="1"/>
      <p:bldP spid="145" grpId="0" animBg="1"/>
      <p:bldP spid="146" grpId="0" animBg="1"/>
      <p:bldP spid="230" grpId="0" animBg="1"/>
      <p:bldP spid="149" grpId="0" autoUpdateAnimBg="0"/>
      <p:bldP spid="150" grpId="0" autoUpdateAnimBg="0"/>
      <p:bldP spid="151" grpId="0" autoUpdateAnimBg="0"/>
      <p:bldP spid="152" grpId="0" autoUpdateAnimBg="0"/>
      <p:bldP spid="153" grpId="0" autoUpdateAnimBg="0"/>
      <p:bldP spid="154" grpId="0" autoUpdateAnimBg="0"/>
      <p:bldP spid="155" grpId="0" autoUpdateAnimBg="0"/>
      <p:bldP spid="156" grpId="0" autoUpdateAnimBg="0"/>
      <p:bldP spid="15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2" name="Obrázek 11" descr="SFO389c62_Vizual_UCOV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89522"/>
            <a:ext cx="8854044" cy="4715741"/>
          </a:xfrm>
          <a:prstGeom prst="rect">
            <a:avLst/>
          </a:prstGeom>
        </p:spPr>
      </p:pic>
      <p:pic>
        <p:nvPicPr>
          <p:cNvPr id="16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-108520" y="-18256"/>
            <a:ext cx="8568952" cy="1143000"/>
          </a:xfrm>
        </p:spPr>
        <p:txBody>
          <a:bodyPr>
            <a:normAutofit/>
          </a:bodyPr>
          <a:lstStyle/>
          <a:p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ÚČOV  - NVL – vizualizace 2010</a:t>
            </a:r>
            <a:endParaRPr lang="cs-CZ" sz="2400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7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0" y="-18256"/>
            <a:ext cx="8460432" cy="1143000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>
                <a:solidFill>
                  <a:srgbClr val="002060"/>
                </a:solidFill>
                <a:latin typeface="Arial Black" pitchFamily="34" charset="0"/>
              </a:rPr>
              <a:t>		</a:t>
            </a:r>
            <a:r>
              <a:rPr lang="cs-CZ" sz="2400" u="sng" dirty="0" err="1" smtClean="0">
                <a:solidFill>
                  <a:srgbClr val="002060"/>
                </a:solidFill>
                <a:latin typeface="Arial Black" pitchFamily="34" charset="0"/>
              </a:rPr>
              <a:t>Budapest</a:t>
            </a:r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cs-CZ" sz="2400" u="sng" dirty="0" err="1" smtClean="0">
                <a:solidFill>
                  <a:srgbClr val="002060"/>
                </a:solidFill>
                <a:latin typeface="Arial Black" pitchFamily="34" charset="0"/>
              </a:rPr>
              <a:t>Csepel</a:t>
            </a:r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 WWTP</a:t>
            </a:r>
            <a:endParaRPr lang="cs-CZ" sz="2400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Picture 1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91918"/>
            <a:ext cx="8044208" cy="536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-108520" y="-18256"/>
            <a:ext cx="8568952" cy="1143000"/>
          </a:xfrm>
        </p:spPr>
        <p:txBody>
          <a:bodyPr>
            <a:normAutofit/>
          </a:bodyPr>
          <a:lstStyle/>
          <a:p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Porovnání NVL Praha a ČOV </a:t>
            </a:r>
            <a:r>
              <a:rPr lang="cs-CZ" sz="2400" u="sng" dirty="0" err="1" smtClean="0">
                <a:solidFill>
                  <a:srgbClr val="002060"/>
                </a:solidFill>
                <a:latin typeface="Arial Black" pitchFamily="34" charset="0"/>
              </a:rPr>
              <a:t>Budapest</a:t>
            </a:r>
            <a:endParaRPr lang="cs-CZ" sz="2400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683568" y="1988841"/>
          <a:ext cx="7992887" cy="4320479"/>
        </p:xfrm>
        <a:graphic>
          <a:graphicData uri="http://schemas.openxmlformats.org/drawingml/2006/table">
            <a:tbl>
              <a:tblPr/>
              <a:tblGrid>
                <a:gridCol w="3240360"/>
                <a:gridCol w="2398171"/>
                <a:gridCol w="2225510"/>
                <a:gridCol w="128846"/>
              </a:tblGrid>
              <a:tr h="347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/>
                          <a:ea typeface="Times New Roman"/>
                          <a:cs typeface="Times New Roman"/>
                        </a:rPr>
                        <a:t>Proces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Times New Roman"/>
                        </a:rPr>
                        <a:t>NVL Praha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Times New Roman"/>
                        </a:rPr>
                        <a:t>ČOV Budapešť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Lapák písku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/>
                          <a:ea typeface="Times New Roman"/>
                          <a:cs typeface="Arial"/>
                        </a:rPr>
                        <a:t>Kombinovaný</a:t>
                      </a:r>
                      <a:endParaRPr lang="cs-CZ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Kombinovaný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45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Primární sedimentace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Times New Roman"/>
                        </a:rPr>
                        <a:t>Lamelová sedimentace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Times New Roman"/>
                        </a:rPr>
                        <a:t>Lamelová sedimentace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Aktivační proces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Arial"/>
                          <a:ea typeface="Times New Roman"/>
                          <a:cs typeface="Arial"/>
                        </a:rPr>
                        <a:t>R-ANOX-OAN</a:t>
                      </a:r>
                      <a:endParaRPr lang="cs-CZ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ANOX-OAN</a:t>
                      </a:r>
                      <a:endParaRPr lang="cs-CZ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Odstraňování P  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Chemicky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/>
                          <a:ea typeface="Times New Roman"/>
                          <a:cs typeface="Times New Roman"/>
                        </a:rPr>
                        <a:t>Chemicky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Typ aerace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Kombinovaná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Times New Roman"/>
                        </a:rPr>
                        <a:t>Kombinovaná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Dávkování externího substrátu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Ano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Times New Roman"/>
                        </a:rPr>
                        <a:t>Ne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Zahuštění přebytečného kalu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Strojní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Times New Roman"/>
                        </a:rPr>
                        <a:t>Strojní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Třetí stupeň čištění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Ano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Times New Roman"/>
                        </a:rPr>
                        <a:t>Ne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Dosazovací nádrže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Podélně protékané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Times New Roman"/>
                        </a:rPr>
                        <a:t>Podélně protékané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Typ dezodorizace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Biofiltry + chemicky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Times New Roman"/>
                        </a:rPr>
                        <a:t>Biofiltry +chemicky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/>
                          <a:ea typeface="Times New Roman"/>
                          <a:cs typeface="Arial"/>
                        </a:rPr>
                        <a:t>Hygienické zabezpečení odtoku</a:t>
                      </a:r>
                      <a:endParaRPr lang="cs-CZ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/>
                          <a:ea typeface="Times New Roman"/>
                          <a:cs typeface="Arial"/>
                        </a:rPr>
                        <a:t>UV</a:t>
                      </a:r>
                      <a:endParaRPr lang="cs-CZ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/>
                          <a:ea typeface="Times New Roman"/>
                          <a:cs typeface="Times New Roman"/>
                        </a:rPr>
                        <a:t>UV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2"/>
          <p:cNvSpPr txBox="1">
            <a:spLocks/>
          </p:cNvSpPr>
          <p:nvPr/>
        </p:nvSpPr>
        <p:spPr>
          <a:xfrm>
            <a:off x="827584" y="1124744"/>
            <a:ext cx="7776864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b="1" dirty="0" err="1" smtClean="0">
                <a:latin typeface="+mj-lt"/>
              </a:rPr>
              <a:t>Srovnání</a:t>
            </a:r>
            <a:r>
              <a:rPr lang="en-GB" sz="2400" b="1" dirty="0" smtClean="0">
                <a:latin typeface="+mj-lt"/>
              </a:rPr>
              <a:t> </a:t>
            </a:r>
            <a:r>
              <a:rPr lang="en-GB" sz="2400" b="1" dirty="0" err="1" smtClean="0">
                <a:latin typeface="+mj-lt"/>
              </a:rPr>
              <a:t>technologií</a:t>
            </a:r>
            <a:r>
              <a:rPr lang="en-GB" sz="2400" b="1" dirty="0" smtClean="0">
                <a:latin typeface="+mj-lt"/>
              </a:rPr>
              <a:t> NVL Praha a </a:t>
            </a:r>
            <a:r>
              <a:rPr lang="en-GB" sz="2400" b="1" dirty="0" err="1" smtClean="0">
                <a:latin typeface="+mj-lt"/>
              </a:rPr>
              <a:t>centrální</a:t>
            </a:r>
            <a:r>
              <a:rPr lang="en-GB" sz="2400" b="1" dirty="0" smtClean="0">
                <a:latin typeface="+mj-lt"/>
              </a:rPr>
              <a:t> ČOV </a:t>
            </a:r>
            <a:r>
              <a:rPr lang="en-GB" sz="2400" b="1" dirty="0" err="1" smtClean="0">
                <a:latin typeface="+mj-lt"/>
              </a:rPr>
              <a:t>Budapešť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16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-108520" y="-18256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700" b="1" u="sng" dirty="0" err="1" smtClean="0">
                <a:solidFill>
                  <a:srgbClr val="002060"/>
                </a:solidFill>
                <a:latin typeface="Arial Black" pitchFamily="34" charset="0"/>
              </a:rPr>
              <a:t>Warszawa</a:t>
            </a:r>
            <a:r>
              <a:rPr lang="cs-CZ" sz="2700" b="1" u="sng" dirty="0" smtClean="0">
                <a:solidFill>
                  <a:srgbClr val="002060"/>
                </a:solidFill>
                <a:latin typeface="Arial Black" pitchFamily="34" charset="0"/>
              </a:rPr>
              <a:t> -  </a:t>
            </a:r>
            <a:r>
              <a:rPr lang="cs-CZ" sz="2700" b="1" u="sng" dirty="0" err="1" smtClean="0">
                <a:solidFill>
                  <a:srgbClr val="002060"/>
                </a:solidFill>
                <a:latin typeface="Arial Black" pitchFamily="34" charset="0"/>
              </a:rPr>
              <a:t>Oczyszczalnia</a:t>
            </a:r>
            <a:r>
              <a:rPr lang="cs-CZ" sz="2700" b="1" u="sng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cs-CZ" sz="2700" b="1" u="sng" dirty="0" err="1" smtClean="0">
                <a:solidFill>
                  <a:srgbClr val="002060"/>
                </a:solidFill>
                <a:latin typeface="Arial Black" pitchFamily="34" charset="0"/>
              </a:rPr>
              <a:t>Ścieków</a:t>
            </a:r>
            <a:r>
              <a:rPr lang="cs-CZ" sz="2700" b="1" u="sng" dirty="0" smtClean="0">
                <a:solidFill>
                  <a:srgbClr val="002060"/>
                </a:solidFill>
                <a:latin typeface="Arial Black" pitchFamily="34" charset="0"/>
              </a:rPr>
              <a:t> „</a:t>
            </a:r>
            <a:r>
              <a:rPr lang="cs-CZ" sz="2700" b="1" u="sng" dirty="0" err="1" smtClean="0">
                <a:solidFill>
                  <a:srgbClr val="002060"/>
                </a:solidFill>
                <a:latin typeface="Arial Black" pitchFamily="34" charset="0"/>
              </a:rPr>
              <a:t>Czajka</a:t>
            </a:r>
            <a:r>
              <a:rPr lang="cs-CZ" sz="2700" b="1" u="sng" dirty="0" smtClean="0">
                <a:solidFill>
                  <a:srgbClr val="002060"/>
                </a:solidFill>
                <a:latin typeface="Arial Black" pitchFamily="34" charset="0"/>
              </a:rPr>
              <a:t>”</a:t>
            </a:r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cs-CZ" sz="2400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1746" name="Picture 2" descr="http://www.mpwik.com.pl/img/original/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57638"/>
            <a:ext cx="6192688" cy="3631514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221088"/>
            <a:ext cx="4767125" cy="224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988840"/>
            <a:ext cx="26001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FCC-F536-47B3-A916-CE1DAEAC4816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16" name="Picture 2" descr="Město se nadále snaží vyřešit stadion na Štvanici       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3928" y="260648"/>
            <a:ext cx="792088" cy="792088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74199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-108520" y="-18256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Warszawa</a:t>
            </a:r>
            <a:r>
              <a:rPr kumimoji="0" lang="cs-CZ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-  </a:t>
            </a:r>
            <a:r>
              <a:rPr kumimoji="0" lang="cs-CZ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Oczyszczalnia</a:t>
            </a:r>
            <a:r>
              <a:rPr kumimoji="0" lang="cs-CZ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cs-CZ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Ścieków</a:t>
            </a:r>
            <a:r>
              <a:rPr kumimoji="0" lang="cs-CZ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„</a:t>
            </a:r>
            <a:r>
              <a:rPr kumimoji="0" lang="cs-CZ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Czajka</a:t>
            </a:r>
            <a:r>
              <a:rPr kumimoji="0" lang="cs-CZ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”</a:t>
            </a:r>
            <a:br>
              <a:rPr kumimoji="0" lang="cs-CZ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cs-CZ" sz="2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Fast 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180</Words>
  <Application>Microsoft Office PowerPoint</Application>
  <PresentationFormat>Předvádění na obrazovce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Celková přestavba a rozšíření ÚČOV  Praha na Císařském ostrově               </vt:lpstr>
      <vt:lpstr>Porovnání - zásady</vt:lpstr>
      <vt:lpstr>Specifikace podle ÚR</vt:lpstr>
      <vt:lpstr>Snímek 4</vt:lpstr>
      <vt:lpstr>ÚČOV  - NVL – vizualizace 2010</vt:lpstr>
      <vt:lpstr>  Budapest Csepel WWTP</vt:lpstr>
      <vt:lpstr>Porovnání NVL Praha a ČOV Budapest</vt:lpstr>
      <vt:lpstr> Warszawa -  Oczyszczalnia Ścieków „Czajka” </vt:lpstr>
      <vt:lpstr>Snímek 9</vt:lpstr>
      <vt:lpstr>Kraków - Oczyszczalnia Płaszów </vt:lpstr>
      <vt:lpstr>Paris – Seine Aval – rozšíření a intenzifikace</vt:lpstr>
      <vt:lpstr>ČOV Athens - Psyttaliia</vt:lpstr>
      <vt:lpstr> ČOV Brussels –North   La station d’épuration de Bruxelles –Nord </vt:lpstr>
      <vt:lpstr>Snímek 14</vt:lpstr>
      <vt:lpstr>Snímek 15</vt:lpstr>
    </vt:vector>
  </TitlesOfParts>
  <Company>HYDROPROJEKT CZ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Celková přestavba a rozšíření ÚČOV  Praha na Císařském ostrově</dc:title>
  <dc:creator>Kos, Miroslav</dc:creator>
  <cp:lastModifiedBy>INF</cp:lastModifiedBy>
  <cp:revision>34</cp:revision>
  <dcterms:created xsi:type="dcterms:W3CDTF">2011-02-13T14:47:54Z</dcterms:created>
  <dcterms:modified xsi:type="dcterms:W3CDTF">2011-02-17T11:50:52Z</dcterms:modified>
</cp:coreProperties>
</file>