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56" r:id="rId2"/>
    <p:sldId id="304" r:id="rId3"/>
    <p:sldId id="312" r:id="rId4"/>
    <p:sldId id="314" r:id="rId5"/>
    <p:sldId id="313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11" r:id="rId17"/>
    <p:sldId id="305" r:id="rId18"/>
    <p:sldId id="306" r:id="rId19"/>
    <p:sldId id="308" r:id="rId20"/>
    <p:sldId id="307" r:id="rId21"/>
    <p:sldId id="309" r:id="rId22"/>
    <p:sldId id="310" r:id="rId23"/>
    <p:sldId id="337" r:id="rId24"/>
    <p:sldId id="274" r:id="rId25"/>
    <p:sldId id="303" r:id="rId26"/>
    <p:sldId id="298" r:id="rId27"/>
    <p:sldId id="299" r:id="rId28"/>
    <p:sldId id="275" r:id="rId29"/>
    <p:sldId id="300" r:id="rId30"/>
    <p:sldId id="276" r:id="rId31"/>
    <p:sldId id="277" r:id="rId32"/>
    <p:sldId id="282" r:id="rId33"/>
    <p:sldId id="283" r:id="rId34"/>
    <p:sldId id="258" r:id="rId35"/>
    <p:sldId id="280" r:id="rId36"/>
    <p:sldId id="281" r:id="rId37"/>
    <p:sldId id="264" r:id="rId38"/>
    <p:sldId id="336" r:id="rId39"/>
    <p:sldId id="263" r:id="rId40"/>
    <p:sldId id="267" r:id="rId41"/>
    <p:sldId id="294" r:id="rId42"/>
    <p:sldId id="284" r:id="rId43"/>
    <p:sldId id="289" r:id="rId44"/>
    <p:sldId id="291" r:id="rId45"/>
    <p:sldId id="292" r:id="rId46"/>
    <p:sldId id="293" r:id="rId47"/>
    <p:sldId id="301" r:id="rId48"/>
    <p:sldId id="297" r:id="rId49"/>
    <p:sldId id="325" r:id="rId50"/>
    <p:sldId id="326" r:id="rId51"/>
    <p:sldId id="327" r:id="rId52"/>
    <p:sldId id="328" r:id="rId53"/>
    <p:sldId id="329" r:id="rId54"/>
    <p:sldId id="330" r:id="rId55"/>
    <p:sldId id="331" r:id="rId56"/>
    <p:sldId id="332" r:id="rId57"/>
    <p:sldId id="333" r:id="rId58"/>
    <p:sldId id="334" r:id="rId59"/>
    <p:sldId id="335" r:id="rId60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33" autoAdjust="0"/>
  </p:normalViewPr>
  <p:slideViewPr>
    <p:cSldViewPr snapToGrid="0">
      <p:cViewPr varScale="1">
        <p:scale>
          <a:sx n="111" d="100"/>
          <a:sy n="111" d="100"/>
        </p:scale>
        <p:origin x="534" y="114"/>
      </p:cViewPr>
      <p:guideLst/>
    </p:cSldViewPr>
  </p:slideViewPr>
  <p:outlineViewPr>
    <p:cViewPr>
      <p:scale>
        <a:sx n="33" d="100"/>
        <a:sy n="33" d="100"/>
      </p:scale>
      <p:origin x="0" y="-115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E57517-F57E-4E3C-999E-8DD34D7A4101}" type="datetimeFigureOut">
              <a:rPr lang="cs-CZ" smtClean="0"/>
              <a:t>15.5.2019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D68EDA-F63F-4A81-A3C6-1A7CCFDE6FD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6635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D54E1-56DF-42B0-BD4A-3401B8F6016F}" type="datetimeFigureOut">
              <a:rPr lang="cs-CZ" smtClean="0"/>
              <a:t>15.5.2019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3EF3A-B6C3-4491-BF70-1E84C4F1C1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605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3593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7903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84646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5450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96399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50894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952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1020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5366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2297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060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2559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418065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94630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2245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393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3652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3885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9910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6367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23130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400" b="1" dirty="0" smtClean="0"/>
              <a:t> </a:t>
            </a:r>
            <a:endParaRPr lang="cs-CZ" sz="1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2987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36830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400" b="1" dirty="0" smtClean="0"/>
              <a:t> </a:t>
            </a:r>
            <a:endParaRPr lang="cs-CZ" sz="1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34388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48609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6607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77506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50660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5495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08888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400" b="1" dirty="0" smtClean="0"/>
              <a:t> </a:t>
            </a:r>
            <a:endParaRPr lang="cs-CZ" sz="1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74506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400" b="1" dirty="0" smtClean="0"/>
              <a:t>Kdekoliv a kdykoliv: doma;</a:t>
            </a:r>
            <a:r>
              <a:rPr lang="cs-CZ" sz="1400" b="1" baseline="0" dirty="0" smtClean="0"/>
              <a:t>  na procházce;  na návštěv u známých;   dopoledne, večer …</a:t>
            </a:r>
          </a:p>
          <a:p>
            <a:r>
              <a:rPr lang="cs-CZ" sz="1400" b="1" baseline="0" dirty="0" smtClean="0"/>
              <a:t>DKC  zkušenost i s případy sexuálního atakování batolete,  observace urogenitální oblasti,  dotýkání se,  pokus o proniknutí prstem dovnitř – během  procházky s kočárkem, opakovaně.</a:t>
            </a:r>
          </a:p>
          <a:p>
            <a:endParaRPr lang="cs-CZ" sz="1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97294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i="0" dirty="0" smtClean="0"/>
              <a:t>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484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00101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93082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400" b="1" dirty="0" smtClean="0"/>
              <a:t> </a:t>
            </a:r>
          </a:p>
          <a:p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0182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400" b="1" dirty="0" smtClean="0"/>
              <a:t>Letní tábor;</a:t>
            </a:r>
            <a:r>
              <a:rPr lang="cs-CZ" sz="1400" b="1" baseline="0" dirty="0" smtClean="0"/>
              <a:t> skupinka 12ti letých chlapců,  snaha propojit se „do vláčku“ přes anální styk; každý byl jeden vagonek … Internát.</a:t>
            </a:r>
          </a:p>
          <a:p>
            <a:r>
              <a:rPr lang="cs-CZ" sz="1400" b="1" baseline="0" dirty="0" smtClean="0"/>
              <a:t> </a:t>
            </a:r>
          </a:p>
          <a:p>
            <a:r>
              <a:rPr lang="cs-CZ" sz="1400" b="1" baseline="0" dirty="0" smtClean="0"/>
              <a:t> </a:t>
            </a:r>
            <a:endParaRPr lang="cs-CZ" sz="1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629265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400" b="1" dirty="0" smtClean="0"/>
              <a:t>Sexuálně experimentující 12ti letý chlapec,</a:t>
            </a:r>
            <a:r>
              <a:rPr lang="cs-CZ" sz="1400" b="1" baseline="0" dirty="0" smtClean="0"/>
              <a:t> který měl staženou p</a:t>
            </a:r>
            <a:r>
              <a:rPr lang="cs-CZ" sz="1400" b="1" dirty="0" smtClean="0"/>
              <a:t>ornografii v mobilu, navíc se jednalo</a:t>
            </a:r>
            <a:r>
              <a:rPr lang="cs-CZ" sz="1400" b="1" baseline="0" dirty="0" smtClean="0"/>
              <a:t> o </a:t>
            </a:r>
            <a:r>
              <a:rPr lang="cs-CZ" sz="1400" b="1" dirty="0" smtClean="0"/>
              <a:t> chlapce s Aspergerovým syndromem…</a:t>
            </a:r>
            <a:endParaRPr lang="cs-CZ" sz="1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25670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81569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400" b="1" dirty="0" smtClean="0"/>
              <a:t>KAZU DKC, dívka masturbující ve škole o přestávkách – </a:t>
            </a:r>
            <a:r>
              <a:rPr lang="cs-CZ" sz="1400" b="1" baseline="0" dirty="0" smtClean="0"/>
              <a:t> uvádí </a:t>
            </a:r>
            <a:r>
              <a:rPr lang="cs-CZ" sz="1400" b="1" dirty="0" smtClean="0"/>
              <a:t> jako</a:t>
            </a:r>
            <a:r>
              <a:rPr lang="cs-CZ" sz="1400" b="1" baseline="0" dirty="0" smtClean="0"/>
              <a:t> způsob snižování úzkosti a  intrapsychické tenze; dívka z dysfunkční rodiny v péči prarodičů, selhávající matka, alkoholička; bratr s Aspergerovým syndromem; masturbující  veřejně doma, i v přítomnosti dívky …</a:t>
            </a:r>
            <a:endParaRPr lang="cs-CZ" sz="1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03378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75612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02414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27574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84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32195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66741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922452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66784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631225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39380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10994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847315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79791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307099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8033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385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615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8113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3EF3A-B6C3-4491-BF70-1E84C4F1C12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1127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745F5-0DCA-4CEE-B8A2-79854E1D71E8}" type="datetime1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27FD4-4767-4681-847E-92B36B1FDC74}" type="datetime1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7FB5-7CE3-43A7-9C39-3C3A74B34D68}" type="datetime1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BFEB2-D643-44C7-86E6-51A58A91FE4A}" type="datetime1">
              <a:rPr lang="en-US" smtClean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FC390-D7D1-440B-93A3-3139053315FC}" type="datetime1">
              <a:rPr lang="en-US" smtClean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08433-34DA-4F01-884C-B2F321AB7DC5}" type="datetime1">
              <a:rPr lang="en-US" smtClean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7C61-1658-436D-AB72-B1DDA02C33E7}" type="datetime1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EBB1-B591-4B0A-887B-4D9F97AFDA76}" type="datetime1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94A2F-C5F4-4BDB-95B2-F840EB05A390}" type="datetime1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7DD271-B65B-4D9E-A900-086B2DDCFFA7}" type="datetime1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96B2C-A8AD-44D2-A18A-7D9BB691D01A}" type="datetime1">
              <a:rPr lang="en-US" smtClean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64BC6-B7FA-4B2B-82BF-80537A25158D}" type="datetime1">
              <a:rPr lang="en-US" smtClean="0"/>
              <a:t>5/15/2019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70042-D502-49A8-8175-8102F483C6DA}" type="datetime1">
              <a:rPr lang="en-US" smtClean="0"/>
              <a:t>5/15/2019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6ADEC-6DFA-4D7B-892F-CA0691782968}" type="datetime1">
              <a:rPr lang="en-US" smtClean="0"/>
              <a:t>5/15/2019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8E5CD-6621-4D9A-8C8A-6342063822CA}" type="datetime1">
              <a:rPr lang="en-US" smtClean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B0490-8B10-4461-9627-954A4682AB96}" type="datetime1">
              <a:rPr lang="en-US" smtClean="0"/>
              <a:t>5/15/2019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EB61D-3874-4BCF-A767-FD0A69011D51}" type="datetime1">
              <a:rPr lang="en-US" smtClean="0"/>
              <a:t>5/15/2019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8911" y="1185707"/>
            <a:ext cx="8915399" cy="2262781"/>
          </a:xfrm>
        </p:spPr>
        <p:txBody>
          <a:bodyPr/>
          <a:lstStyle/>
          <a:p>
            <a:pPr algn="ctr"/>
            <a:r>
              <a:rPr lang="cs-CZ" b="1" dirty="0" smtClean="0"/>
              <a:t>Pražské fórum </a:t>
            </a:r>
            <a:br>
              <a:rPr lang="cs-CZ" b="1" dirty="0" smtClean="0"/>
            </a:br>
            <a:r>
              <a:rPr lang="cs-CZ" b="1" dirty="0" smtClean="0"/>
              <a:t>primární prevence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PhDr. Zora Dušková                    duskova@ditekrize.cz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Dětské krizové centrum Praha</a:t>
            </a:r>
          </a:p>
          <a:p>
            <a:r>
              <a:rPr lang="cs-CZ" b="1" dirty="0" smtClean="0">
                <a:solidFill>
                  <a:schemeClr val="tx1"/>
                </a:solidFill>
              </a:rPr>
              <a:t>16.5.2019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8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 smtClean="0"/>
              <a:t>Známé nepříbuzné osoby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2238"/>
            <a:ext cx="8915400" cy="4378984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  <a:defRPr/>
            </a:pPr>
            <a:endParaRPr lang="cs-CZ" sz="1000" b="1" dirty="0"/>
          </a:p>
          <a:p>
            <a:pPr>
              <a:spcBef>
                <a:spcPct val="0"/>
              </a:spcBef>
              <a:buClrTx/>
              <a:buNone/>
              <a:defRPr/>
            </a:pPr>
            <a:r>
              <a:rPr lang="cs-CZ" altLang="cs-CZ" sz="11200" b="1" u="sng" dirty="0">
                <a:solidFill>
                  <a:schemeClr val="tx1"/>
                </a:solidFill>
                <a:latin typeface="Arial" panose="020B0604020202020204" pitchFamily="34" charset="0"/>
              </a:rPr>
              <a:t>Obraz </a:t>
            </a:r>
            <a:r>
              <a:rPr lang="cs-CZ" altLang="cs-CZ" sz="11200" b="1" u="sng" dirty="0" err="1">
                <a:solidFill>
                  <a:schemeClr val="tx1"/>
                </a:solidFill>
                <a:latin typeface="Arial" panose="020B0604020202020204" pitchFamily="34" charset="0"/>
              </a:rPr>
              <a:t>extrafamiliárního</a:t>
            </a:r>
            <a:r>
              <a:rPr lang="cs-CZ" altLang="cs-CZ" sz="11200" b="1" u="sng" dirty="0">
                <a:solidFill>
                  <a:schemeClr val="tx1"/>
                </a:solidFill>
                <a:latin typeface="Arial" panose="020B0604020202020204" pitchFamily="34" charset="0"/>
              </a:rPr>
              <a:t> zneužívání:</a:t>
            </a:r>
          </a:p>
          <a:p>
            <a:pPr>
              <a:spcBef>
                <a:spcPct val="0"/>
              </a:spcBef>
              <a:buClrTx/>
              <a:buNone/>
              <a:defRPr/>
            </a:pPr>
            <a:endParaRPr lang="cs-CZ" altLang="cs-CZ" sz="11200" b="1" u="sng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cs-CZ" altLang="cs-CZ" sz="11200" b="1" dirty="0">
                <a:solidFill>
                  <a:schemeClr val="tx1"/>
                </a:solidFill>
                <a:latin typeface="Arial" panose="020B0604020202020204" pitchFamily="34" charset="0"/>
              </a:rPr>
              <a:t>opakované atakování – dostupnost dítěte</a:t>
            </a:r>
          </a:p>
          <a:p>
            <a:pPr marL="0" indent="0">
              <a:spcBef>
                <a:spcPct val="0"/>
              </a:spcBef>
              <a:buClrTx/>
              <a:buNone/>
              <a:defRPr/>
            </a:pPr>
            <a:endParaRPr lang="cs-CZ" altLang="cs-CZ" sz="112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cs-CZ" altLang="cs-CZ" sz="11200" b="1" dirty="0">
                <a:solidFill>
                  <a:schemeClr val="tx1"/>
                </a:solidFill>
                <a:latin typeface="Arial" panose="020B0604020202020204" pitchFamily="34" charset="0"/>
              </a:rPr>
              <a:t>větší podíl deviantních pachatelů </a:t>
            </a:r>
          </a:p>
          <a:p>
            <a:pPr>
              <a:spcBef>
                <a:spcPct val="0"/>
              </a:spcBef>
              <a:buClrTx/>
              <a:buNone/>
              <a:defRPr/>
            </a:pPr>
            <a:r>
              <a:rPr lang="cs-CZ" altLang="cs-CZ" sz="11200" b="1" dirty="0" smtClean="0">
                <a:solidFill>
                  <a:schemeClr val="hlink"/>
                </a:solidFill>
                <a:latin typeface="Arial" panose="020B0604020202020204" pitchFamily="34" charset="0"/>
              </a:rPr>
              <a:t>      </a:t>
            </a:r>
            <a:endParaRPr lang="cs-CZ" altLang="cs-CZ" sz="11200" b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cs-CZ" altLang="cs-CZ" sz="11200" b="1" dirty="0">
                <a:solidFill>
                  <a:schemeClr val="tx1"/>
                </a:solidFill>
                <a:latin typeface="Arial" panose="020B0604020202020204" pitchFamily="34" charset="0"/>
              </a:rPr>
              <a:t>zneužívání dívek nepříbuznými muži </a:t>
            </a:r>
          </a:p>
          <a:p>
            <a:pPr marL="0" indent="0">
              <a:spcBef>
                <a:spcPct val="0"/>
              </a:spcBef>
              <a:buClrTx/>
              <a:buNone/>
              <a:defRPr/>
            </a:pPr>
            <a:endParaRPr lang="cs-CZ" altLang="cs-CZ" sz="112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cs-CZ" altLang="cs-CZ" sz="11200" b="1" dirty="0">
                <a:solidFill>
                  <a:schemeClr val="tx1"/>
                </a:solidFill>
                <a:latin typeface="Arial" panose="020B0604020202020204" pitchFamily="34" charset="0"/>
              </a:rPr>
              <a:t>zneužívání chlapců muži i ženami  </a:t>
            </a:r>
          </a:p>
          <a:p>
            <a:pPr>
              <a:spcBef>
                <a:spcPct val="0"/>
              </a:spcBef>
              <a:buClrTx/>
              <a:buNone/>
              <a:defRPr/>
            </a:pPr>
            <a:r>
              <a:rPr lang="cs-CZ" altLang="cs-CZ" sz="8000" b="1" dirty="0" smtClean="0">
                <a:solidFill>
                  <a:schemeClr val="hlink"/>
                </a:solidFill>
                <a:latin typeface="Arial" panose="020B0604020202020204" pitchFamily="34" charset="0"/>
              </a:rPr>
              <a:t>     dospělá </a:t>
            </a:r>
            <a:r>
              <a:rPr lang="cs-CZ" altLang="cs-CZ" sz="8000" b="1" dirty="0">
                <a:solidFill>
                  <a:schemeClr val="hlink"/>
                </a:solidFill>
                <a:latin typeface="Arial" panose="020B0604020202020204" pitchFamily="34" charset="0"/>
              </a:rPr>
              <a:t>žena -  dospívající chlapec pod 15 let; menší míra </a:t>
            </a:r>
            <a:r>
              <a:rPr lang="cs-CZ" altLang="cs-CZ" sz="8000" b="1" dirty="0" smtClean="0">
                <a:solidFill>
                  <a:schemeClr val="hlink"/>
                </a:solidFill>
                <a:latin typeface="Arial" panose="020B0604020202020204" pitchFamily="34" charset="0"/>
              </a:rPr>
              <a:t>traumatizace, vnímáno spíše pozitivně </a:t>
            </a:r>
            <a:r>
              <a:rPr lang="cs-CZ" altLang="cs-CZ" sz="8000" b="1" dirty="0">
                <a:solidFill>
                  <a:schemeClr val="hlink"/>
                </a:solidFill>
                <a:latin typeface="Arial" panose="020B0604020202020204" pitchFamily="34" charset="0"/>
              </a:rPr>
              <a:t>– „získání zkušeností“; méně prožívané bezmoci než u zneužívaných dívek 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226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 smtClean="0">
                <a:solidFill>
                  <a:schemeClr val="tx1"/>
                </a:solidFill>
              </a:rPr>
              <a:t>Cizí osoby</a:t>
            </a:r>
            <a:endParaRPr lang="cs-CZ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2238"/>
            <a:ext cx="8915400" cy="4378984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  <a:defRPr/>
            </a:pPr>
            <a:endParaRPr lang="cs-CZ" sz="1000" b="1" dirty="0"/>
          </a:p>
          <a:p>
            <a:pPr>
              <a:buClr>
                <a:srgbClr val="F26922"/>
              </a:buClr>
              <a:buNone/>
              <a:tabLst>
                <a:tab pos="685800" algn="l"/>
              </a:tabLst>
              <a:defRPr/>
            </a:pPr>
            <a:r>
              <a:rPr lang="cs-CZ" sz="4800" b="1" dirty="0">
                <a:solidFill>
                  <a:schemeClr val="tx1"/>
                </a:solidFill>
                <a:latin typeface="Arial" charset="0"/>
              </a:rPr>
              <a:t>riziko větší brutality  </a:t>
            </a:r>
          </a:p>
          <a:p>
            <a:pPr>
              <a:buClr>
                <a:srgbClr val="F26922"/>
              </a:buClr>
              <a:buNone/>
              <a:tabLst>
                <a:tab pos="685800" algn="l"/>
              </a:tabLst>
              <a:defRPr/>
            </a:pPr>
            <a:r>
              <a:rPr lang="cs-CZ" sz="2800" b="1" dirty="0">
                <a:solidFill>
                  <a:schemeClr val="hlink"/>
                </a:solidFill>
                <a:latin typeface="Arial" charset="0"/>
              </a:rPr>
              <a:t>    penetrační techniky, znásilnění, sadističtí pedofilové</a:t>
            </a:r>
          </a:p>
          <a:p>
            <a:pPr>
              <a:buClr>
                <a:srgbClr val="F26922"/>
              </a:buClr>
              <a:buNone/>
              <a:tabLst>
                <a:tab pos="685800" algn="l"/>
              </a:tabLst>
              <a:defRPr/>
            </a:pPr>
            <a:r>
              <a:rPr lang="cs-CZ" sz="2800" b="1" dirty="0">
                <a:solidFill>
                  <a:schemeClr val="hlink"/>
                </a:solidFill>
                <a:latin typeface="Arial" charset="0"/>
              </a:rPr>
              <a:t>    většinou jednorázový náhodný kontakt                                                                                     </a:t>
            </a:r>
          </a:p>
          <a:p>
            <a:pPr>
              <a:buClr>
                <a:srgbClr val="F26922"/>
              </a:buClr>
              <a:buNone/>
              <a:tabLst>
                <a:tab pos="685800" algn="l"/>
              </a:tabLst>
              <a:defRPr/>
            </a:pPr>
            <a:endParaRPr lang="cs-CZ" sz="2800" b="1" dirty="0">
              <a:solidFill>
                <a:schemeClr val="hlink"/>
              </a:solidFill>
              <a:latin typeface="Arial" charset="0"/>
            </a:endParaRPr>
          </a:p>
          <a:p>
            <a:pPr>
              <a:defRPr/>
            </a:pPr>
            <a:r>
              <a:rPr lang="cs-CZ" sz="4800" b="1" dirty="0" smtClean="0">
                <a:latin typeface="Arial" charset="0"/>
              </a:rPr>
              <a:t> </a:t>
            </a:r>
            <a:r>
              <a:rPr lang="cs-CZ" sz="4800" b="1" dirty="0" smtClean="0">
                <a:solidFill>
                  <a:schemeClr val="tx1"/>
                </a:solidFill>
                <a:latin typeface="Arial" charset="0"/>
              </a:rPr>
              <a:t>znásilněné dívky</a:t>
            </a:r>
          </a:p>
          <a:p>
            <a:pPr>
              <a:defRPr/>
            </a:pPr>
            <a:r>
              <a:rPr lang="cs-CZ" sz="48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4800" b="1" dirty="0" smtClean="0">
                <a:solidFill>
                  <a:schemeClr val="tx1"/>
                </a:solidFill>
                <a:latin typeface="Arial" charset="0"/>
              </a:rPr>
              <a:t>zneužití </a:t>
            </a:r>
            <a:r>
              <a:rPr lang="cs-CZ" sz="4800" b="1" dirty="0">
                <a:solidFill>
                  <a:schemeClr val="tx1"/>
                </a:solidFill>
                <a:latin typeface="Arial" charset="0"/>
              </a:rPr>
              <a:t>chlapci </a:t>
            </a:r>
            <a:r>
              <a:rPr lang="cs-CZ" sz="4800" b="1" dirty="0" smtClean="0">
                <a:solidFill>
                  <a:schemeClr val="tx1"/>
                </a:solidFill>
                <a:latin typeface="Arial" charset="0"/>
              </a:rPr>
              <a:t> </a:t>
            </a:r>
          </a:p>
          <a:p>
            <a:pPr marL="0" indent="0">
              <a:buNone/>
              <a:defRPr/>
            </a:pPr>
            <a:r>
              <a:rPr lang="cs-CZ" sz="48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4800" b="1" dirty="0" smtClean="0">
                <a:solidFill>
                  <a:schemeClr val="tx1"/>
                </a:solidFill>
                <a:latin typeface="Arial" charset="0"/>
              </a:rPr>
              <a:t>   </a:t>
            </a:r>
            <a:r>
              <a:rPr lang="cs-CZ" sz="2800" b="1" dirty="0" smtClean="0">
                <a:solidFill>
                  <a:schemeClr val="hlink"/>
                </a:solidFill>
                <a:latin typeface="Arial" charset="0"/>
              </a:rPr>
              <a:t>veřejná </a:t>
            </a:r>
            <a:r>
              <a:rPr lang="cs-CZ" sz="2800" b="1" dirty="0">
                <a:solidFill>
                  <a:schemeClr val="hlink"/>
                </a:solidFill>
                <a:latin typeface="Arial" charset="0"/>
              </a:rPr>
              <a:t>místa → veřejné toalety, bazény; homosexuální forma kontaktů</a:t>
            </a:r>
          </a:p>
          <a:p>
            <a:pPr>
              <a:defRPr/>
            </a:pPr>
            <a:endParaRPr lang="cs-CZ" sz="2800" b="1" dirty="0">
              <a:solidFill>
                <a:schemeClr val="hlink"/>
              </a:solidFill>
              <a:latin typeface="Arial" charset="0"/>
            </a:endParaRPr>
          </a:p>
          <a:p>
            <a:pPr>
              <a:defRPr/>
            </a:pPr>
            <a:r>
              <a:rPr lang="cs-CZ" sz="4800" b="1" dirty="0" smtClean="0">
                <a:latin typeface="Arial" charset="0"/>
              </a:rPr>
              <a:t>statistika </a:t>
            </a:r>
            <a:r>
              <a:rPr lang="cs-CZ" sz="4800" b="1" dirty="0">
                <a:latin typeface="Arial" charset="0"/>
              </a:rPr>
              <a:t>DKC – </a:t>
            </a:r>
            <a:r>
              <a:rPr lang="cs-CZ" sz="3200" b="1" dirty="0">
                <a:latin typeface="Arial" charset="0"/>
              </a:rPr>
              <a:t>cizí osoby</a:t>
            </a:r>
            <a:r>
              <a:rPr lang="cs-CZ" sz="4800" b="1" dirty="0">
                <a:latin typeface="Arial" charset="0"/>
              </a:rPr>
              <a:t>: 13 % případů sex. zn.</a:t>
            </a:r>
            <a:endParaRPr lang="cs-CZ" sz="4800" dirty="0">
              <a:latin typeface="Arial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884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 smtClean="0"/>
              <a:t>Faktory na straně dítěte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16196"/>
            <a:ext cx="8915400" cy="4378984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  <a:defRPr/>
            </a:pPr>
            <a:endParaRPr lang="cs-CZ" sz="1000" b="1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8000" b="1" dirty="0">
                <a:solidFill>
                  <a:schemeClr val="tx1"/>
                </a:solidFill>
              </a:rPr>
              <a:t>není schopno se účinně a aktivně bránit</a:t>
            </a:r>
          </a:p>
          <a:p>
            <a:pPr marL="0" indent="0">
              <a:buNone/>
              <a:defRPr/>
            </a:pPr>
            <a:r>
              <a:rPr lang="cs-CZ" altLang="cs-CZ" sz="4800" b="1" dirty="0" smtClean="0"/>
              <a:t>      </a:t>
            </a:r>
            <a:r>
              <a:rPr lang="cs-CZ" altLang="cs-CZ" sz="4800" b="1" dirty="0" smtClean="0">
                <a:solidFill>
                  <a:schemeClr val="hlink"/>
                </a:solidFill>
              </a:rPr>
              <a:t> </a:t>
            </a:r>
            <a:r>
              <a:rPr lang="cs-CZ" altLang="cs-CZ" sz="4800" b="1" dirty="0">
                <a:solidFill>
                  <a:schemeClr val="hlink"/>
                </a:solidFill>
              </a:rPr>
              <a:t>zdánlivě „dobrovolně“ se atakování podvolí, nebrání se – mylně </a:t>
            </a:r>
            <a:endParaRPr lang="cs-CZ" altLang="cs-CZ" sz="4800" b="1" dirty="0" smtClean="0">
              <a:solidFill>
                <a:schemeClr val="hlink"/>
              </a:solidFill>
            </a:endParaRPr>
          </a:p>
          <a:p>
            <a:pPr marL="0" indent="0">
              <a:buNone/>
              <a:defRPr/>
            </a:pPr>
            <a:r>
              <a:rPr lang="cs-CZ" altLang="cs-CZ" sz="4800" b="1" dirty="0">
                <a:solidFill>
                  <a:schemeClr val="hlink"/>
                </a:solidFill>
              </a:rPr>
              <a:t> </a:t>
            </a:r>
            <a:r>
              <a:rPr lang="cs-CZ" altLang="cs-CZ" sz="4800" b="1" dirty="0" smtClean="0">
                <a:solidFill>
                  <a:schemeClr val="hlink"/>
                </a:solidFill>
              </a:rPr>
              <a:t>       interpretováno </a:t>
            </a:r>
            <a:r>
              <a:rPr lang="cs-CZ" altLang="cs-CZ" sz="4800" b="1" dirty="0">
                <a:solidFill>
                  <a:schemeClr val="hlink"/>
                </a:solidFill>
              </a:rPr>
              <a:t>jako souhlas</a:t>
            </a:r>
            <a:endParaRPr lang="cs-CZ" altLang="cs-CZ" sz="4800" b="1" dirty="0"/>
          </a:p>
          <a:p>
            <a:pPr>
              <a:buClr>
                <a:srgbClr val="F26922"/>
              </a:buClr>
              <a:buNone/>
              <a:defRPr/>
            </a:pPr>
            <a:endParaRPr lang="cs-CZ" altLang="cs-CZ" sz="5400" b="1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8000" b="1" dirty="0">
                <a:solidFill>
                  <a:schemeClr val="tx1"/>
                </a:solidFill>
              </a:rPr>
              <a:t>utajování probíhajícího </a:t>
            </a:r>
            <a:r>
              <a:rPr lang="cs-CZ" altLang="cs-CZ" sz="8000" b="1" dirty="0" err="1">
                <a:solidFill>
                  <a:schemeClr val="tx1"/>
                </a:solidFill>
              </a:rPr>
              <a:t>sex.zn</a:t>
            </a:r>
            <a:r>
              <a:rPr lang="cs-CZ" altLang="cs-CZ" sz="8000" b="1" dirty="0">
                <a:solidFill>
                  <a:schemeClr val="tx1"/>
                </a:solidFill>
              </a:rPr>
              <a:t>.; odtajnění</a:t>
            </a:r>
          </a:p>
          <a:p>
            <a:pPr>
              <a:buClr>
                <a:srgbClr val="F26922"/>
              </a:buClr>
              <a:buNone/>
              <a:defRPr/>
            </a:pPr>
            <a:r>
              <a:rPr lang="cs-CZ" altLang="cs-CZ" sz="4800" b="1" dirty="0" smtClean="0">
                <a:solidFill>
                  <a:schemeClr val="hlink"/>
                </a:solidFill>
              </a:rPr>
              <a:t>        výhrůžky </a:t>
            </a:r>
            <a:r>
              <a:rPr lang="cs-CZ" altLang="cs-CZ" sz="4800" b="1" dirty="0" err="1">
                <a:solidFill>
                  <a:schemeClr val="hlink"/>
                </a:solidFill>
              </a:rPr>
              <a:t>abusora</a:t>
            </a:r>
            <a:r>
              <a:rPr lang="cs-CZ" altLang="cs-CZ" sz="4800" b="1" dirty="0">
                <a:solidFill>
                  <a:schemeClr val="hlink"/>
                </a:solidFill>
              </a:rPr>
              <a:t> – ublížením dítěti, jeho rodině, odebráním do </a:t>
            </a:r>
            <a:endParaRPr lang="cs-CZ" altLang="cs-CZ" sz="4800" b="1" dirty="0" smtClean="0">
              <a:solidFill>
                <a:schemeClr val="hlink"/>
              </a:solidFill>
            </a:endParaRPr>
          </a:p>
          <a:p>
            <a:pPr>
              <a:buClr>
                <a:srgbClr val="F26922"/>
              </a:buClr>
              <a:buNone/>
              <a:defRPr/>
            </a:pPr>
            <a:r>
              <a:rPr lang="cs-CZ" altLang="cs-CZ" sz="4800" b="1" dirty="0">
                <a:solidFill>
                  <a:schemeClr val="hlink"/>
                </a:solidFill>
              </a:rPr>
              <a:t> </a:t>
            </a:r>
            <a:r>
              <a:rPr lang="cs-CZ" altLang="cs-CZ" sz="4800" b="1" dirty="0" smtClean="0">
                <a:solidFill>
                  <a:schemeClr val="hlink"/>
                </a:solidFill>
              </a:rPr>
              <a:t>       dětského </a:t>
            </a:r>
            <a:r>
              <a:rPr lang="cs-CZ" altLang="cs-CZ" sz="4800" b="1" dirty="0">
                <a:solidFill>
                  <a:schemeClr val="hlink"/>
                </a:solidFill>
              </a:rPr>
              <a:t>domova</a:t>
            </a:r>
          </a:p>
          <a:p>
            <a:pPr>
              <a:buClr>
                <a:srgbClr val="F26922"/>
              </a:buClr>
              <a:buNone/>
              <a:defRPr/>
            </a:pPr>
            <a:endParaRPr lang="cs-CZ" altLang="cs-CZ" sz="5400" b="1" dirty="0">
              <a:solidFill>
                <a:schemeClr val="hlink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8000" b="1" dirty="0">
                <a:solidFill>
                  <a:schemeClr val="tx1"/>
                </a:solidFill>
              </a:rPr>
              <a:t>většina případů sex. zn. zůstává </a:t>
            </a:r>
            <a:r>
              <a:rPr lang="cs-CZ" altLang="cs-CZ" sz="8000" b="1" dirty="0" smtClean="0">
                <a:solidFill>
                  <a:schemeClr val="tx1"/>
                </a:solidFill>
              </a:rPr>
              <a:t>utajena ! </a:t>
            </a:r>
            <a:endParaRPr lang="cs-CZ" altLang="cs-CZ" sz="80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8000" b="1" dirty="0"/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720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 smtClean="0"/>
              <a:t>Faktory na straně dítěte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16196"/>
            <a:ext cx="8915400" cy="4378984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  <a:defRPr/>
            </a:pPr>
            <a:endParaRPr lang="cs-CZ" sz="1000" b="1" dirty="0"/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8600" b="1" dirty="0">
                <a:solidFill>
                  <a:schemeClr val="tx1"/>
                </a:solidFill>
                <a:latin typeface="Arial" panose="020B0604020202020204" pitchFamily="34" charset="0"/>
              </a:rPr>
              <a:t>děti bezprostřední, snadno navazující kontakt, důvěřivé vůči dospělým, mazlivé  </a:t>
            </a:r>
            <a:endParaRPr lang="cs-CZ" altLang="cs-CZ" sz="86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ClrTx/>
              <a:buNone/>
            </a:pPr>
            <a:r>
              <a:rPr lang="cs-CZ" altLang="cs-CZ" sz="80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80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   </a:t>
            </a:r>
            <a:r>
              <a:rPr lang="cs-CZ" altLang="cs-CZ" sz="4800" b="1" dirty="0" smtClean="0">
                <a:solidFill>
                  <a:schemeClr val="hlink"/>
                </a:solidFill>
                <a:latin typeface="Arial" panose="020B0604020202020204" pitchFamily="34" charset="0"/>
              </a:rPr>
              <a:t>vývojové </a:t>
            </a:r>
            <a:r>
              <a:rPr lang="cs-CZ" altLang="cs-CZ" sz="4800" b="1" dirty="0">
                <a:solidFill>
                  <a:schemeClr val="hlink"/>
                </a:solidFill>
                <a:latin typeface="Arial" panose="020B0604020202020204" pitchFamily="34" charset="0"/>
              </a:rPr>
              <a:t>fáze, nekritičnost k dospělým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5400" b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8600" b="1" dirty="0">
                <a:solidFill>
                  <a:schemeClr val="tx1"/>
                </a:solidFill>
                <a:latin typeface="Arial" panose="020B0604020202020204" pitchFamily="34" charset="0"/>
              </a:rPr>
              <a:t>děti se sníženými sociálními kompetencemi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4800" b="1" dirty="0">
                <a:solidFill>
                  <a:schemeClr val="tx1"/>
                </a:solidFill>
                <a:latin typeface="Arial" panose="020B0604020202020204" pitchFamily="34" charset="0"/>
              </a:rPr>
              <a:t>        </a:t>
            </a:r>
            <a:r>
              <a:rPr lang="cs-CZ" altLang="cs-CZ" sz="4800" b="1" dirty="0">
                <a:solidFill>
                  <a:schemeClr val="hlink"/>
                </a:solidFill>
                <a:latin typeface="Arial" panose="020B0604020202020204" pitchFamily="34" charset="0"/>
              </a:rPr>
              <a:t>naivní, důvěřivé, bezelstné, osamělé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5400" b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8600" b="1" dirty="0">
                <a:solidFill>
                  <a:schemeClr val="tx1"/>
                </a:solidFill>
                <a:latin typeface="Arial" panose="020B0604020202020204" pitchFamily="34" charset="0"/>
              </a:rPr>
              <a:t>děti s disharmonickým vývojem, s tendencí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8600" b="1" dirty="0">
                <a:solidFill>
                  <a:schemeClr val="tx1"/>
                </a:solidFill>
                <a:latin typeface="Arial" panose="020B0604020202020204" pitchFamily="34" charset="0"/>
              </a:rPr>
              <a:t>   k rychlému prostupu do oblastí uspokojování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8600" b="1" dirty="0">
                <a:solidFill>
                  <a:schemeClr val="tx1"/>
                </a:solidFill>
                <a:latin typeface="Arial" panose="020B0604020202020204" pitchFamily="34" charset="0"/>
              </a:rPr>
              <a:t>   potřeb; rizikové chování</a:t>
            </a:r>
            <a:r>
              <a:rPr lang="cs-CZ" altLang="cs-CZ" sz="86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,</a:t>
            </a:r>
            <a:r>
              <a:rPr lang="cs-CZ" altLang="cs-CZ" sz="8600" b="1" dirty="0">
                <a:solidFill>
                  <a:schemeClr val="tx1"/>
                </a:solidFill>
                <a:latin typeface="Arial" panose="020B0604020202020204" pitchFamily="34" charset="0"/>
              </a:rPr>
              <a:t> </a:t>
            </a:r>
            <a:r>
              <a:rPr lang="cs-CZ" altLang="cs-CZ" sz="86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sociálně patologické chování, prostituce  </a:t>
            </a:r>
            <a:endParaRPr lang="cs-CZ" altLang="cs-CZ" sz="86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cs-CZ" altLang="cs-CZ" sz="80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8600" b="1" dirty="0">
                <a:solidFill>
                  <a:schemeClr val="tx1"/>
                </a:solidFill>
                <a:latin typeface="Arial" panose="020B0604020202020204" pitchFamily="34" charset="0"/>
              </a:rPr>
              <a:t>děti s handicapem! </a:t>
            </a:r>
            <a:r>
              <a:rPr lang="cs-CZ" altLang="cs-CZ" sz="4800" b="1" dirty="0">
                <a:solidFill>
                  <a:schemeClr val="hlink"/>
                </a:solidFill>
                <a:latin typeface="Arial" panose="020B0604020202020204" pitchFamily="34" charset="0"/>
              </a:rPr>
              <a:t>větší izolace, více bezmoci, více závislosti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8000" b="1" dirty="0"/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1589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 smtClean="0"/>
              <a:t>Následky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16196"/>
            <a:ext cx="8915400" cy="482043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  <a:defRPr/>
            </a:pPr>
            <a:endParaRPr lang="cs-CZ" sz="1000" b="1" dirty="0"/>
          </a:p>
          <a:p>
            <a:pPr marL="457200" indent="-457200">
              <a:buClr>
                <a:srgbClr val="F26922"/>
              </a:buClr>
              <a:buFont typeface="Arial" panose="020B0604020202020204" pitchFamily="34" charset="0"/>
              <a:buChar char="•"/>
              <a:defRPr/>
            </a:pPr>
            <a:r>
              <a:rPr lang="cs-CZ" sz="11200" b="1" dirty="0">
                <a:solidFill>
                  <a:schemeClr val="tx1"/>
                </a:solidFill>
              </a:rPr>
              <a:t>posttraumatická stresová porucha (PTSD</a:t>
            </a:r>
            <a:r>
              <a:rPr lang="cs-CZ" sz="11200" b="1" dirty="0" smtClean="0">
                <a:solidFill>
                  <a:schemeClr val="tx1"/>
                </a:solidFill>
              </a:rPr>
              <a:t>)</a:t>
            </a:r>
          </a:p>
          <a:p>
            <a:pPr marL="457200" indent="-457200">
              <a:buClr>
                <a:srgbClr val="F26922"/>
              </a:buClr>
              <a:buFont typeface="Arial" panose="020B0604020202020204" pitchFamily="34" charset="0"/>
              <a:buChar char="•"/>
              <a:defRPr/>
            </a:pPr>
            <a:r>
              <a:rPr lang="cs-CZ" sz="11200" b="1" dirty="0" smtClean="0">
                <a:solidFill>
                  <a:schemeClr val="tx1"/>
                </a:solidFill>
              </a:rPr>
              <a:t>„vražda duše“</a:t>
            </a:r>
            <a:endParaRPr lang="cs-CZ" sz="11200" b="1" dirty="0">
              <a:solidFill>
                <a:schemeClr val="tx1"/>
              </a:solidFill>
            </a:endParaRPr>
          </a:p>
          <a:p>
            <a:pPr marL="457200" indent="-457200">
              <a:buClr>
                <a:srgbClr val="F26922"/>
              </a:buClr>
              <a:buFont typeface="Arial" panose="020B0604020202020204" pitchFamily="34" charset="0"/>
              <a:buChar char="•"/>
              <a:defRPr/>
            </a:pPr>
            <a:r>
              <a:rPr lang="cs-CZ" sz="11200" b="1" dirty="0">
                <a:solidFill>
                  <a:schemeClr val="tx1"/>
                </a:solidFill>
              </a:rPr>
              <a:t>disharmonický vývoj osobnosti</a:t>
            </a:r>
          </a:p>
          <a:p>
            <a:pPr marL="457200" indent="-457200">
              <a:buClr>
                <a:srgbClr val="F26922"/>
              </a:buClr>
              <a:buFont typeface="Arial" panose="020B0604020202020204" pitchFamily="34" charset="0"/>
              <a:buChar char="•"/>
              <a:defRPr/>
            </a:pPr>
            <a:r>
              <a:rPr lang="cs-CZ" sz="11200" b="1" dirty="0">
                <a:solidFill>
                  <a:schemeClr val="tx1"/>
                </a:solidFill>
              </a:rPr>
              <a:t>narušené sebepojetí, </a:t>
            </a:r>
            <a:r>
              <a:rPr lang="cs-CZ" sz="11200" b="1" dirty="0" err="1">
                <a:solidFill>
                  <a:schemeClr val="tx1"/>
                </a:solidFill>
              </a:rPr>
              <a:t>sebehodnota</a:t>
            </a:r>
            <a:endParaRPr lang="cs-CZ" sz="11200" b="1" dirty="0">
              <a:solidFill>
                <a:schemeClr val="tx1"/>
              </a:solidFill>
            </a:endParaRPr>
          </a:p>
          <a:p>
            <a:pPr marL="457200" indent="-457200">
              <a:buClr>
                <a:srgbClr val="F26922"/>
              </a:buClr>
              <a:buFont typeface="Arial" panose="020B0604020202020204" pitchFamily="34" charset="0"/>
              <a:buChar char="•"/>
              <a:defRPr/>
            </a:pPr>
            <a:r>
              <a:rPr lang="cs-CZ" sz="11200" b="1" dirty="0">
                <a:solidFill>
                  <a:schemeClr val="tx1"/>
                </a:solidFill>
              </a:rPr>
              <a:t>úzkostné, depresivní poruchy</a:t>
            </a:r>
          </a:p>
          <a:p>
            <a:pPr marL="457200" indent="-457200">
              <a:buClr>
                <a:srgbClr val="F26922"/>
              </a:buClr>
              <a:buFont typeface="Arial" panose="020B0604020202020204" pitchFamily="34" charset="0"/>
              <a:buChar char="•"/>
              <a:defRPr/>
            </a:pPr>
            <a:r>
              <a:rPr lang="cs-CZ" sz="11200" b="1" dirty="0" smtClean="0">
                <a:solidFill>
                  <a:schemeClr val="tx1"/>
                </a:solidFill>
              </a:rPr>
              <a:t>sebepoškozování; suicidální </a:t>
            </a:r>
            <a:r>
              <a:rPr lang="cs-CZ" sz="11200" b="1" dirty="0">
                <a:solidFill>
                  <a:schemeClr val="tx1"/>
                </a:solidFill>
              </a:rPr>
              <a:t>tendence</a:t>
            </a:r>
            <a:r>
              <a:rPr lang="cs-CZ" sz="11200" b="1" spc="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cs-CZ" sz="11200" b="1" spc="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F26922"/>
              </a:buClr>
              <a:buNone/>
              <a:defRPr/>
            </a:pPr>
            <a:r>
              <a:rPr lang="cs-CZ" sz="11200" b="1" spc="300" dirty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11200" b="1" spc="300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11200" b="1" i="1" dirty="0" smtClean="0">
                <a:solidFill>
                  <a:schemeClr val="hlink"/>
                </a:solidFill>
              </a:rPr>
              <a:t>(</a:t>
            </a:r>
            <a:r>
              <a:rPr lang="cs-CZ" sz="11200" b="1" i="1" dirty="0">
                <a:solidFill>
                  <a:schemeClr val="hlink"/>
                </a:solidFill>
              </a:rPr>
              <a:t>1 pokus v OA 56% </a:t>
            </a:r>
            <a:r>
              <a:rPr lang="cs-CZ" sz="11200" b="1" i="1" dirty="0" err="1">
                <a:solidFill>
                  <a:schemeClr val="hlink"/>
                </a:solidFill>
              </a:rPr>
              <a:t>sex.zn</a:t>
            </a:r>
            <a:r>
              <a:rPr lang="cs-CZ" sz="11200" b="1" i="1" dirty="0">
                <a:solidFill>
                  <a:schemeClr val="hlink"/>
                </a:solidFill>
              </a:rPr>
              <a:t>; opak. 70% v OA)</a:t>
            </a:r>
          </a:p>
          <a:p>
            <a:pPr marL="457200" indent="-457200">
              <a:buClr>
                <a:srgbClr val="F26922"/>
              </a:buClr>
              <a:buFont typeface="Arial" panose="020B0604020202020204" pitchFamily="34" charset="0"/>
              <a:buChar char="•"/>
              <a:defRPr/>
            </a:pPr>
            <a:r>
              <a:rPr lang="cs-CZ" sz="11200" b="1" dirty="0">
                <a:solidFill>
                  <a:schemeClr val="tx1"/>
                </a:solidFill>
              </a:rPr>
              <a:t>narušení důvěry k lidem</a:t>
            </a:r>
            <a:r>
              <a:rPr lang="cs-CZ" sz="11200" b="1" dirty="0" smtClean="0">
                <a:solidFill>
                  <a:schemeClr val="tx1"/>
                </a:solidFill>
              </a:rPr>
              <a:t>, vztahům</a:t>
            </a:r>
            <a:r>
              <a:rPr lang="cs-CZ" sz="11200" b="1" dirty="0">
                <a:solidFill>
                  <a:schemeClr val="tx1"/>
                </a:solidFill>
              </a:rPr>
              <a:t>, matkám!</a:t>
            </a:r>
          </a:p>
          <a:p>
            <a:pPr marL="457200" indent="-457200">
              <a:buClr>
                <a:srgbClr val="F26922"/>
              </a:buClr>
              <a:buFont typeface="Arial" panose="020B0604020202020204" pitchFamily="34" charset="0"/>
              <a:buChar char="•"/>
              <a:defRPr/>
            </a:pPr>
            <a:r>
              <a:rPr lang="cs-CZ" sz="11200" b="1" dirty="0" err="1">
                <a:solidFill>
                  <a:schemeClr val="tx1"/>
                </a:solidFill>
              </a:rPr>
              <a:t>transgenerační</a:t>
            </a:r>
            <a:r>
              <a:rPr lang="cs-CZ" sz="11200" b="1" dirty="0">
                <a:solidFill>
                  <a:schemeClr val="tx1"/>
                </a:solidFill>
              </a:rPr>
              <a:t> přenos: 1/3 ne, 1/3 pod zátěží; 1/3 trvale</a:t>
            </a:r>
          </a:p>
          <a:p>
            <a:pPr>
              <a:buClr>
                <a:srgbClr val="F26922"/>
              </a:buClr>
              <a:defRPr/>
            </a:pPr>
            <a:endParaRPr lang="cs-CZ" sz="8800" b="1" dirty="0"/>
          </a:p>
          <a:p>
            <a:pPr>
              <a:buClr>
                <a:srgbClr val="F26922"/>
              </a:buClr>
              <a:defRPr/>
            </a:pPr>
            <a:r>
              <a:rPr lang="cs-CZ" sz="5600" b="1" dirty="0">
                <a:solidFill>
                  <a:schemeClr val="hlink"/>
                </a:solidFill>
              </a:rPr>
              <a:t>Mnohé – pro život závažné - následky nebývají definovatelné prostřednictvím „diagnóz“; narušené sebepojetí, narušení psychosexuálního vývoje, narušení vztahu k lidem aj. </a:t>
            </a:r>
            <a:endParaRPr lang="cs-CZ" sz="5600" b="1" dirty="0">
              <a:latin typeface="Arial" charset="0"/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8000" b="1" dirty="0"/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9699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 smtClean="0"/>
              <a:t>Falešní obvinění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16195"/>
            <a:ext cx="8915400" cy="4804393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  <a:defRPr/>
            </a:pPr>
            <a:endParaRPr lang="cs-CZ" sz="1000" b="1" dirty="0"/>
          </a:p>
          <a:p>
            <a:pPr>
              <a:buClr>
                <a:srgbClr val="F26922"/>
              </a:buClr>
              <a:buNone/>
              <a:defRPr/>
            </a:pPr>
            <a:r>
              <a:rPr lang="cs-CZ" sz="8800" b="1" spc="300" dirty="0">
                <a:solidFill>
                  <a:srgbClr val="F269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POZOR! </a:t>
            </a:r>
            <a:endParaRPr lang="cs-CZ" sz="8800" b="1" spc="300" dirty="0" smtClean="0">
              <a:solidFill>
                <a:srgbClr val="F269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F26922"/>
              </a:buClr>
              <a:buNone/>
              <a:defRPr/>
            </a:pPr>
            <a:r>
              <a:rPr lang="cs-CZ" sz="8800" b="1" dirty="0" smtClean="0">
                <a:solidFill>
                  <a:schemeClr val="tx1"/>
                </a:solidFill>
                <a:latin typeface="Arial" charset="0"/>
              </a:rPr>
              <a:t>   Mnohem</a:t>
            </a:r>
            <a:r>
              <a:rPr lang="cs-CZ" sz="8600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8600" b="1" dirty="0">
                <a:solidFill>
                  <a:schemeClr val="tx1"/>
                </a:solidFill>
                <a:latin typeface="Arial" charset="0"/>
              </a:rPr>
              <a:t>častěji je dítěti chybně nevěřeno </a:t>
            </a:r>
            <a:r>
              <a:rPr lang="cs-CZ" sz="8600" b="1" dirty="0" smtClean="0">
                <a:solidFill>
                  <a:schemeClr val="tx1"/>
                </a:solidFill>
                <a:latin typeface="Arial" charset="0"/>
              </a:rPr>
              <a:t>než chybně </a:t>
            </a:r>
            <a:r>
              <a:rPr lang="cs-CZ" sz="8600" b="1" dirty="0">
                <a:solidFill>
                  <a:schemeClr val="tx1"/>
                </a:solidFill>
                <a:latin typeface="Arial" charset="0"/>
              </a:rPr>
              <a:t>věřeno! </a:t>
            </a:r>
          </a:p>
          <a:p>
            <a:pPr>
              <a:buClr>
                <a:srgbClr val="F26922"/>
              </a:buClr>
              <a:buNone/>
              <a:defRPr/>
            </a:pPr>
            <a:endParaRPr lang="cs-CZ" sz="8600" b="1" dirty="0">
              <a:solidFill>
                <a:schemeClr val="tx1"/>
              </a:solidFill>
              <a:latin typeface="Arial" charset="0"/>
            </a:endParaRPr>
          </a:p>
          <a:p>
            <a:pPr>
              <a:buClr>
                <a:srgbClr val="F26922"/>
              </a:buClr>
              <a:defRPr/>
            </a:pPr>
            <a:r>
              <a:rPr lang="cs-CZ" sz="8600" b="1" dirty="0">
                <a:solidFill>
                  <a:schemeClr val="tx1"/>
                </a:solidFill>
                <a:latin typeface="Arial" charset="0"/>
              </a:rPr>
              <a:t>Jen cca 5 % obvinění bývá falešných!</a:t>
            </a:r>
            <a:r>
              <a:rPr lang="cs-CZ" sz="8600" dirty="0">
                <a:solidFill>
                  <a:schemeClr val="tx1"/>
                </a:solidFill>
                <a:latin typeface="Arial" charset="0"/>
              </a:rPr>
              <a:t> </a:t>
            </a:r>
            <a:endParaRPr lang="cs-CZ" sz="8600" dirty="0" smtClean="0">
              <a:solidFill>
                <a:schemeClr val="tx1"/>
              </a:solidFill>
              <a:latin typeface="Arial" charset="0"/>
            </a:endParaRPr>
          </a:p>
          <a:p>
            <a:pPr>
              <a:buClr>
                <a:srgbClr val="F26922"/>
              </a:buClr>
              <a:defRPr/>
            </a:pPr>
            <a:endParaRPr lang="cs-CZ" sz="8600" b="1" dirty="0">
              <a:solidFill>
                <a:schemeClr val="tx1"/>
              </a:solidFill>
              <a:latin typeface="Arial" charset="0"/>
            </a:endParaRPr>
          </a:p>
          <a:p>
            <a:pPr>
              <a:buClr>
                <a:srgbClr val="F26922"/>
              </a:buClr>
              <a:defRPr/>
            </a:pPr>
            <a:r>
              <a:rPr lang="cs-CZ" sz="8600" b="1" dirty="0" smtClean="0">
                <a:solidFill>
                  <a:schemeClr val="tx1"/>
                </a:solidFill>
                <a:latin typeface="Arial" charset="0"/>
              </a:rPr>
              <a:t>Častější </a:t>
            </a:r>
            <a:r>
              <a:rPr lang="cs-CZ" sz="8600" b="1" dirty="0">
                <a:solidFill>
                  <a:schemeClr val="tx1"/>
                </a:solidFill>
                <a:latin typeface="Arial" charset="0"/>
              </a:rPr>
              <a:t>je falešné popření skutku dítětem!</a:t>
            </a:r>
          </a:p>
          <a:p>
            <a:pPr marL="0" indent="0">
              <a:buClr>
                <a:srgbClr val="F26922"/>
              </a:buClr>
              <a:buNone/>
              <a:defRPr/>
            </a:pPr>
            <a:endParaRPr lang="cs-CZ" sz="8600" dirty="0">
              <a:solidFill>
                <a:schemeClr val="tx1"/>
              </a:solidFill>
              <a:latin typeface="Arial" charset="0"/>
            </a:endParaRPr>
          </a:p>
          <a:p>
            <a:pPr>
              <a:buClr>
                <a:srgbClr val="F26922"/>
              </a:buClr>
              <a:defRPr/>
            </a:pPr>
            <a:r>
              <a:rPr lang="cs-CZ" sz="8600" b="1" dirty="0" smtClean="0">
                <a:solidFill>
                  <a:schemeClr val="tx1"/>
                </a:solidFill>
                <a:latin typeface="Arial" charset="0"/>
              </a:rPr>
              <a:t>Odlišit falešné obvinění dítětem a falešné obvinění dospělou osobou! </a:t>
            </a:r>
            <a:r>
              <a:rPr lang="cs-CZ" sz="4800" b="1" dirty="0" smtClean="0">
                <a:solidFill>
                  <a:schemeClr val="hlink"/>
                </a:solidFill>
              </a:rPr>
              <a:t> (falešné obvinění dospělou osobou:   nárůst případů; rozvodové spory …)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8000" b="1" dirty="0" smtClean="0"/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633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39738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4180" y="1152907"/>
            <a:ext cx="8915400" cy="49803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 smtClean="0">
                <a:solidFill>
                  <a:schemeClr val="tx1"/>
                </a:solidFill>
              </a:rPr>
              <a:t>Téma II.</a:t>
            </a:r>
          </a:p>
          <a:p>
            <a:pPr marL="0" indent="0" algn="ctr">
              <a:buNone/>
            </a:pPr>
            <a:endParaRPr lang="cs-CZ" sz="32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4800" b="1" dirty="0" smtClean="0">
                <a:solidFill>
                  <a:schemeClr val="tx1"/>
                </a:solidFill>
              </a:rPr>
              <a:t>Rizika kyberprostoru</a:t>
            </a:r>
            <a:endParaRPr lang="cs-CZ" sz="4800" b="1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226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 smtClean="0"/>
              <a:t>Internet - rizika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2238"/>
            <a:ext cx="8915400" cy="4378984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zneužití </a:t>
            </a: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sociálních sítí, prostoru internetu, osobních </a:t>
            </a: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informací </a:t>
            </a:r>
            <a:r>
              <a:rPr lang="cs-CZ" altLang="cs-CZ" sz="2200" b="1" i="1" dirty="0" smtClean="0">
                <a:solidFill>
                  <a:schemeClr val="tx1"/>
                </a:solidFill>
                <a:latin typeface="Arial" panose="020B0604020202020204" pitchFamily="34" charset="0"/>
              </a:rPr>
              <a:t>(odjezd na dovolenou, vybavení bytu…)</a:t>
            </a:r>
          </a:p>
          <a:p>
            <a:pPr marL="0" indent="0">
              <a:spcBef>
                <a:spcPct val="0"/>
              </a:spcBef>
              <a:buClrTx/>
              <a:buNone/>
              <a:defRPr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cs-CZ" altLang="cs-CZ" sz="2800" b="1" u="sng" dirty="0">
                <a:solidFill>
                  <a:schemeClr val="tx1"/>
                </a:solidFill>
                <a:latin typeface="Arial" panose="020B0604020202020204" pitchFamily="34" charset="0"/>
              </a:rPr>
              <a:t>snadnost vytváření falešné </a:t>
            </a:r>
            <a:r>
              <a:rPr lang="cs-CZ" altLang="cs-CZ" sz="2800" b="1" u="sng" dirty="0" smtClean="0">
                <a:solidFill>
                  <a:schemeClr val="tx1"/>
                </a:solidFill>
                <a:latin typeface="Arial" panose="020B0604020202020204" pitchFamily="34" charset="0"/>
              </a:rPr>
              <a:t>identity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altLang="cs-CZ" sz="2800" b="1" u="sng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internet zcela smíchal svět dětí a dospělých </a:t>
            </a:r>
            <a:endParaRPr lang="cs-CZ" altLang="cs-CZ" sz="28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altLang="cs-CZ" sz="2800" b="1" u="sng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cs-CZ" altLang="cs-CZ" sz="2800" b="1" u="sng" dirty="0" smtClean="0">
                <a:solidFill>
                  <a:schemeClr val="tx1"/>
                </a:solidFill>
                <a:latin typeface="Arial" panose="020B0604020202020204" pitchFamily="34" charset="0"/>
              </a:rPr>
              <a:t>nevhodné obsahy – pornografie, násilí …</a:t>
            </a:r>
            <a:endParaRPr lang="cs-CZ" altLang="cs-CZ" sz="2800" b="1" u="sng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ClrTx/>
              <a:buNone/>
              <a:defRPr/>
            </a:pPr>
            <a:endParaRPr lang="cs-CZ" altLang="cs-CZ" sz="2800" b="1" i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prostup  do  prostoru domova, kde se dítě cítí v bezpečí, nemá kam uniknout </a:t>
            </a: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altLang="cs-CZ" sz="28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r>
              <a:rPr lang="cs-CZ" sz="2800" b="1" dirty="0" smtClean="0">
                <a:solidFill>
                  <a:schemeClr val="hlink"/>
                </a:solidFill>
                <a:latin typeface="Arial" charset="0"/>
              </a:rPr>
              <a:t>děti </a:t>
            </a:r>
            <a:r>
              <a:rPr lang="cs-CZ" sz="2800" b="1" dirty="0">
                <a:solidFill>
                  <a:schemeClr val="hlink"/>
                </a:solidFill>
                <a:latin typeface="Arial" charset="0"/>
              </a:rPr>
              <a:t>se sníženými sociálními kompetencemi!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228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 err="1" smtClean="0"/>
              <a:t>Kyberšikana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2238"/>
            <a:ext cx="8915400" cy="4378984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vyhrožování, ponižování, vydírání dítěte prostřednictvím sociálních sítí – často pokračování šikany probíhající ve třídě </a:t>
            </a: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→ </a:t>
            </a:r>
            <a:r>
              <a:rPr lang="cs-CZ" altLang="cs-CZ" sz="2400" b="1" i="1" dirty="0">
                <a:solidFill>
                  <a:schemeClr val="hlink"/>
                </a:solidFill>
                <a:latin typeface="Arial" panose="020B0604020202020204" pitchFamily="34" charset="0"/>
              </a:rPr>
              <a:t>pocit ohrožení, dítě nemůže před šikanou nikam uniknout; pokud přestane využívat sociální sítě, prohlubuje se jeho izolace → oběť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šikana prostupuje do domova dítěte, kde by se mělo cítit v bezpečí → </a:t>
            </a:r>
            <a:r>
              <a:rPr lang="cs-CZ" altLang="cs-CZ" sz="2400" b="1" i="1" dirty="0">
                <a:solidFill>
                  <a:schemeClr val="hlink"/>
                </a:solidFill>
                <a:latin typeface="Arial" panose="020B0604020202020204" pitchFamily="34" charset="0"/>
              </a:rPr>
              <a:t>bezmoc, až </a:t>
            </a:r>
            <a:r>
              <a:rPr lang="cs-CZ" altLang="cs-CZ" sz="2400" b="1" i="1" dirty="0" err="1">
                <a:solidFill>
                  <a:schemeClr val="hlink"/>
                </a:solidFill>
                <a:latin typeface="Arial" panose="020B0604020202020204" pitchFamily="34" charset="0"/>
              </a:rPr>
              <a:t>suicidia</a:t>
            </a:r>
            <a:endParaRPr lang="cs-CZ" altLang="cs-CZ" sz="2400" b="1" i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součást </a:t>
            </a: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šikany – vzbuzení strachu, nátlak na dítě, aby se nesvěřilo, zastrašování dítěte</a:t>
            </a: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571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 smtClean="0"/>
              <a:t>Kyberprostor - rizika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2238"/>
            <a:ext cx="8915400" cy="437898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  <a:tabLst>
                <a:tab pos="685800" algn="l"/>
              </a:tabLst>
              <a:defRPr/>
            </a:pPr>
            <a:r>
              <a:rPr lang="cs-CZ" sz="2800" b="1" u="sng" dirty="0" smtClean="0">
                <a:solidFill>
                  <a:schemeClr val="tx1"/>
                </a:solidFill>
                <a:latin typeface="Arial" charset="0"/>
              </a:rPr>
              <a:t>I. </a:t>
            </a:r>
            <a:r>
              <a:rPr lang="cs-CZ" sz="3000" b="1" u="sng" dirty="0" smtClean="0">
                <a:solidFill>
                  <a:schemeClr val="tx1"/>
                </a:solidFill>
                <a:latin typeface="Arial" charset="0"/>
              </a:rPr>
              <a:t>Sociální </a:t>
            </a:r>
            <a:r>
              <a:rPr lang="cs-CZ" sz="3000" b="1" u="sng" dirty="0">
                <a:solidFill>
                  <a:schemeClr val="tx1"/>
                </a:solidFill>
                <a:latin typeface="Arial" charset="0"/>
              </a:rPr>
              <a:t>sítě:</a:t>
            </a:r>
          </a:p>
          <a:p>
            <a:pPr marL="571500" indent="-571500">
              <a:tabLst>
                <a:tab pos="685800" algn="l"/>
              </a:tabLst>
              <a:defRPr/>
            </a:pPr>
            <a:endParaRPr lang="cs-CZ" sz="1900" b="1" dirty="0">
              <a:solidFill>
                <a:schemeClr val="tx1"/>
              </a:solidFill>
              <a:latin typeface="Arial" charset="0"/>
            </a:endParaRPr>
          </a:p>
          <a:p>
            <a:pPr>
              <a:buFont typeface="Arial" charset="0"/>
              <a:buChar char="•"/>
              <a:tabLst>
                <a:tab pos="685800" algn="l"/>
              </a:tabLst>
              <a:defRPr/>
            </a:pPr>
            <a:r>
              <a:rPr lang="cs-CZ" sz="3000" b="1" dirty="0">
                <a:solidFill>
                  <a:schemeClr val="tx1"/>
                </a:solidFill>
                <a:latin typeface="Arial" charset="0"/>
              </a:rPr>
              <a:t>falešná identita</a:t>
            </a:r>
          </a:p>
          <a:p>
            <a:pPr>
              <a:buFont typeface="Arial" charset="0"/>
              <a:buChar char="•"/>
              <a:tabLst>
                <a:tab pos="685800" algn="l"/>
              </a:tabLst>
              <a:defRPr/>
            </a:pPr>
            <a:endParaRPr lang="cs-CZ" sz="1900" b="1" dirty="0">
              <a:solidFill>
                <a:schemeClr val="tx1"/>
              </a:solidFill>
              <a:latin typeface="Arial" charset="0"/>
            </a:endParaRPr>
          </a:p>
          <a:p>
            <a:pPr>
              <a:buFont typeface="Arial" charset="0"/>
              <a:buChar char="•"/>
              <a:tabLst>
                <a:tab pos="685800" algn="l"/>
              </a:tabLst>
              <a:defRPr/>
            </a:pPr>
            <a:r>
              <a:rPr lang="cs-CZ" sz="3000" b="1" dirty="0">
                <a:solidFill>
                  <a:schemeClr val="tx1"/>
                </a:solidFill>
                <a:latin typeface="Arial" charset="0"/>
              </a:rPr>
              <a:t>nabídka pocitu „někdo mi rozumí</a:t>
            </a:r>
            <a:r>
              <a:rPr lang="cs-CZ" sz="3000" b="1" dirty="0" smtClean="0">
                <a:solidFill>
                  <a:schemeClr val="tx1"/>
                </a:solidFill>
                <a:latin typeface="Arial" charset="0"/>
              </a:rPr>
              <a:t>“; pak manipulace</a:t>
            </a:r>
            <a:endParaRPr lang="cs-CZ" sz="3000" b="1" dirty="0">
              <a:solidFill>
                <a:schemeClr val="tx1"/>
              </a:solidFill>
              <a:latin typeface="Arial" charset="0"/>
            </a:endParaRPr>
          </a:p>
          <a:p>
            <a:pPr>
              <a:buFont typeface="Arial" charset="0"/>
              <a:buChar char="•"/>
              <a:tabLst>
                <a:tab pos="685800" algn="l"/>
              </a:tabLst>
              <a:defRPr/>
            </a:pPr>
            <a:endParaRPr lang="cs-CZ" sz="1900" b="1" dirty="0">
              <a:solidFill>
                <a:schemeClr val="tx1"/>
              </a:solidFill>
              <a:latin typeface="Arial" charset="0"/>
            </a:endParaRPr>
          </a:p>
          <a:p>
            <a:pPr>
              <a:buFont typeface="Arial" charset="0"/>
              <a:buChar char="•"/>
              <a:tabLst>
                <a:tab pos="685800" algn="l"/>
              </a:tabLst>
              <a:defRPr/>
            </a:pPr>
            <a:r>
              <a:rPr lang="cs-CZ" sz="3000" b="1" dirty="0">
                <a:solidFill>
                  <a:schemeClr val="tx1"/>
                </a:solidFill>
                <a:latin typeface="Arial" charset="0"/>
              </a:rPr>
              <a:t>vylákání dítěte až k osobním </a:t>
            </a:r>
            <a:r>
              <a:rPr lang="cs-CZ" sz="3000" b="1" dirty="0" smtClean="0">
                <a:solidFill>
                  <a:schemeClr val="tx1"/>
                </a:solidFill>
                <a:latin typeface="Arial" charset="0"/>
              </a:rPr>
              <a:t>kontaktům !</a:t>
            </a: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000" b="1" dirty="0" smtClean="0">
              <a:solidFill>
                <a:schemeClr val="tx1"/>
              </a:solidFill>
              <a:latin typeface="Arial" charset="0"/>
            </a:endParaRPr>
          </a:p>
          <a:p>
            <a:pPr>
              <a:buFont typeface="Arial" charset="0"/>
              <a:buChar char="•"/>
              <a:tabLst>
                <a:tab pos="685800" algn="l"/>
              </a:tabLst>
              <a:defRPr/>
            </a:pPr>
            <a:r>
              <a:rPr lang="cs-CZ" sz="3000" b="1" i="1" dirty="0">
                <a:solidFill>
                  <a:schemeClr val="tx1"/>
                </a:solidFill>
                <a:latin typeface="Arial" charset="0"/>
              </a:rPr>
              <a:t>f</a:t>
            </a:r>
            <a:r>
              <a:rPr lang="cs-CZ" sz="3000" b="1" i="1" dirty="0" smtClean="0">
                <a:solidFill>
                  <a:schemeClr val="tx1"/>
                </a:solidFill>
                <a:latin typeface="Arial" charset="0"/>
              </a:rPr>
              <a:t>ilm „V síti“  natáčení: během 5 hodin 86 mužů; za 10 dní 2.500 mužů!  (Vít Klusák, Barbora Chalupová)</a:t>
            </a:r>
            <a:endParaRPr lang="cs-CZ" sz="3000" b="1" i="1" dirty="0">
              <a:solidFill>
                <a:schemeClr val="tx1"/>
              </a:solidFill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2800" b="1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60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7377"/>
          </a:xfrm>
        </p:spPr>
        <p:txBody>
          <a:bodyPr>
            <a:normAutofit fontScale="90000"/>
          </a:bodyPr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62517" y="1364013"/>
            <a:ext cx="8915400" cy="49803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b="1" dirty="0" smtClean="0"/>
              <a:t>Téma I.</a:t>
            </a:r>
          </a:p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 smtClean="0"/>
              <a:t>Sexuální zneužívání dětí</a:t>
            </a:r>
            <a:endParaRPr lang="cs-CZ" sz="4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47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 err="1" smtClean="0"/>
              <a:t>Kybergrooming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2238"/>
            <a:ext cx="8915400" cy="4378984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cílené, promyšlené získávání si důvěry dítěte prostřednictvím internetu;  navozování pocitu porozumění, důvěry, zájmu o dítě, s cílem vylákat dítě na osobní schůzku a jeho sex. zneužití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cs-CZ" altLang="cs-CZ" sz="28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sexuální zneužití dítěte, využití dítěte k výrobě dětské pornografie…</a:t>
            </a: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183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 smtClean="0"/>
              <a:t>Kyberprostor - rizika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2238"/>
            <a:ext cx="8915400" cy="4378984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II. </a:t>
            </a:r>
            <a:r>
              <a:rPr lang="cs-CZ" altLang="cs-CZ" sz="2800" b="1" u="sng" dirty="0">
                <a:solidFill>
                  <a:schemeClr val="tx1"/>
                </a:solidFill>
                <a:latin typeface="Arial" panose="020B0604020202020204" pitchFamily="34" charset="0"/>
              </a:rPr>
              <a:t>Webkamery, fotografie, sociální sítě</a:t>
            </a: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zmanipulování dítěte, aby prezentovalo svoje obnažené tělo  či se svlékalo před webkamerou – </a:t>
            </a:r>
            <a:r>
              <a:rPr lang="cs-CZ" altLang="cs-CZ" sz="2800" b="1" i="1" dirty="0">
                <a:solidFill>
                  <a:schemeClr val="hlink"/>
                </a:solidFill>
                <a:latin typeface="Arial" panose="020B0604020202020204" pitchFamily="34" charset="0"/>
              </a:rPr>
              <a:t>vydírání, zastrašování dítěte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cs-CZ" altLang="cs-CZ" sz="2800" b="1" i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prezentace </a:t>
            </a: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materiálu s nevhodným obsahem dítěti (erekce, masturbace, ejakulace …)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2800" b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fotografie nahých dětí umístěné rodiči </a:t>
            </a: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…</a:t>
            </a: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2800" b="1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580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 smtClean="0"/>
              <a:t>Jediná šance – dobrá prevence!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2238"/>
            <a:ext cx="8915400" cy="4378984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včasná, srozumitelná, opakovaná, aktivizující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detekce rizik, jejich znalost i rodiči → </a:t>
            </a:r>
            <a:r>
              <a:rPr lang="cs-CZ" altLang="cs-CZ" sz="2400" b="1" i="1" dirty="0">
                <a:solidFill>
                  <a:schemeClr val="hlink"/>
                </a:solidFill>
                <a:latin typeface="Arial" panose="020B0604020202020204" pitchFamily="34" charset="0"/>
              </a:rPr>
              <a:t>dnes běžně na internetu děti od nízkého věku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opakovaná příprava dítěte na rizika → </a:t>
            </a:r>
            <a:r>
              <a:rPr lang="cs-CZ" altLang="cs-CZ" sz="2400" b="1" i="1" dirty="0">
                <a:solidFill>
                  <a:schemeClr val="hlink"/>
                </a:solidFill>
                <a:latin typeface="Arial" panose="020B0604020202020204" pitchFamily="34" charset="0"/>
              </a:rPr>
              <a:t>připravený jedinec dokáže čelit rizikům; nejhůře čelíme nepředvídatelným událostem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vysvětlení podstaty šikany, zastrašování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podpora dítěte, aby se svěřilo v případě pocitu </a:t>
            </a: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ohrožení; LD DKC Rizika kyberprostoru</a:t>
            </a: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hlubší zájem o dítě; o to, co dělá, prožívá</a:t>
            </a: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2800" b="1" dirty="0">
              <a:solidFill>
                <a:schemeClr val="hlink"/>
              </a:solidFill>
              <a:latin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190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 smtClean="0"/>
              <a:t>Kde najít pomoc?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2238"/>
            <a:ext cx="8915400" cy="4378984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non-stop Linka důvěry Dětského krizového centra pro </a:t>
            </a:r>
            <a:r>
              <a:rPr lang="cs-CZ" altLang="cs-CZ" sz="2800" b="1" dirty="0" smtClean="0">
                <a:solidFill>
                  <a:srgbClr val="C00000"/>
                </a:solidFill>
                <a:latin typeface="Arial" panose="020B0604020202020204" pitchFamily="34" charset="0"/>
              </a:rPr>
              <a:t>Rizika kyberprostoru: </a:t>
            </a: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778 </a:t>
            </a: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510 510 </a:t>
            </a:r>
            <a:endParaRPr lang="cs-CZ" altLang="cs-CZ" sz="2800" b="1" dirty="0" smtClean="0">
              <a:solidFill>
                <a:srgbClr val="C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non-stop </a:t>
            </a:r>
            <a:r>
              <a:rPr lang="cs-CZ" altLang="cs-CZ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Linka důvěry DKC</a:t>
            </a: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: 241 484 149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pro děti, rodiče, odborníky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cs-CZ" altLang="cs-CZ" sz="28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endParaRPr lang="cs-CZ" altLang="cs-CZ" sz="28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ClrTx/>
              <a:buNone/>
            </a:pPr>
            <a:r>
              <a:rPr lang="cs-CZ" altLang="cs-CZ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Brožury DKC</a:t>
            </a: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: Rizika kyberprostoru</a:t>
            </a:r>
            <a:endParaRPr lang="cs-CZ" altLang="cs-CZ" sz="2800" b="1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                        Sexuální experimentování</a:t>
            </a:r>
          </a:p>
          <a:p>
            <a:pPr marL="0" indent="0"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                        Sebepoškozování není rozmar</a:t>
            </a:r>
          </a:p>
          <a:p>
            <a:pPr marL="0" indent="0"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rgbClr val="FF0000"/>
                </a:solidFill>
                <a:latin typeface="Arial" panose="020B0604020202020204" pitchFamily="34" charset="0"/>
              </a:rPr>
              <a:t>Desatero bezpečného </a:t>
            </a:r>
            <a:r>
              <a:rPr lang="cs-CZ" altLang="cs-CZ" sz="2800" b="1" dirty="0" smtClean="0">
                <a:solidFill>
                  <a:srgbClr val="FF0000"/>
                </a:solidFill>
                <a:latin typeface="Arial" panose="020B0604020202020204" pitchFamily="34" charset="0"/>
              </a:rPr>
              <a:t>chování na internetu</a:t>
            </a:r>
            <a:endParaRPr lang="cs-CZ" altLang="cs-CZ" sz="28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r>
              <a:rPr lang="cs-CZ" sz="2800" b="1" dirty="0" smtClean="0">
                <a:solidFill>
                  <a:srgbClr val="FF0000"/>
                </a:solidFill>
                <a:latin typeface="Arial" charset="0"/>
              </a:rPr>
              <a:t>Preventivní komiksové příběhy: 17 témat </a:t>
            </a:r>
            <a:endParaRPr lang="cs-CZ" sz="2800" b="1" dirty="0">
              <a:solidFill>
                <a:srgbClr val="FF0000"/>
              </a:solidFill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r>
              <a:rPr lang="cs-CZ" sz="2800" b="1" u="sng" dirty="0" smtClean="0">
                <a:solidFill>
                  <a:schemeClr val="tx1"/>
                </a:solidFill>
                <a:latin typeface="Arial" charset="0"/>
              </a:rPr>
              <a:t>Objednávky: komiksy@ditekrize.cz</a:t>
            </a:r>
            <a:endParaRPr lang="cs-CZ" sz="2800" b="1" u="sng" dirty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6733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6322"/>
          </a:xfrm>
        </p:spPr>
        <p:txBody>
          <a:bodyPr/>
          <a:lstStyle/>
          <a:p>
            <a:r>
              <a:rPr lang="cs-CZ" b="1" dirty="0" smtClean="0"/>
              <a:t>                </a:t>
            </a:r>
            <a:r>
              <a:rPr lang="cs-CZ" b="1" dirty="0" smtClean="0">
                <a:solidFill>
                  <a:schemeClr val="tx1"/>
                </a:solidFill>
              </a:rPr>
              <a:t>Téma III.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42856" y="1548405"/>
            <a:ext cx="9161756" cy="43542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altLang="cs-CZ" sz="4000" b="1" dirty="0" smtClean="0">
                <a:solidFill>
                  <a:schemeClr val="tx1"/>
                </a:solidFill>
              </a:rPr>
              <a:t>Sexuální experimentování dětí</a:t>
            </a:r>
          </a:p>
          <a:p>
            <a:endParaRPr lang="cs-CZ" altLang="cs-CZ" sz="3200" b="1" dirty="0"/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6322"/>
          </a:xfrm>
        </p:spPr>
        <p:txBody>
          <a:bodyPr/>
          <a:lstStyle/>
          <a:p>
            <a:r>
              <a:rPr lang="cs-CZ" b="1" u="sng" dirty="0" smtClean="0"/>
              <a:t>Změna pohledu na dětství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42856" y="1548405"/>
            <a:ext cx="9161756" cy="4354271"/>
          </a:xfrm>
        </p:spPr>
        <p:txBody>
          <a:bodyPr>
            <a:normAutofit/>
          </a:bodyPr>
          <a:lstStyle/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společnost </a:t>
            </a:r>
            <a:r>
              <a:rPr lang="cs-CZ" altLang="cs-CZ" sz="2800" b="1" dirty="0">
                <a:solidFill>
                  <a:schemeClr val="tx1"/>
                </a:solidFill>
              </a:rPr>
              <a:t>svůj  postoj k sexualitě neustále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vyvíjí</a:t>
            </a:r>
          </a:p>
          <a:p>
            <a:pPr marL="0" indent="0" algn="just">
              <a:buNone/>
            </a:pPr>
            <a:endParaRPr lang="cs-CZ" altLang="cs-CZ" sz="2800" b="1" dirty="0">
              <a:solidFill>
                <a:schemeClr val="tx1"/>
              </a:solidFill>
            </a:endParaRP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dítě není asexuální bytost</a:t>
            </a:r>
          </a:p>
          <a:p>
            <a:pPr marL="0" indent="0" algn="just">
              <a:buNone/>
            </a:pPr>
            <a:endParaRPr lang="cs-CZ" altLang="cs-CZ" sz="2800" b="1" dirty="0" smtClean="0">
              <a:solidFill>
                <a:schemeClr val="tx1"/>
              </a:solidFill>
            </a:endParaRP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děti </a:t>
            </a:r>
            <a:r>
              <a:rPr lang="cs-CZ" altLang="cs-CZ" sz="2800" b="1" dirty="0">
                <a:solidFill>
                  <a:schemeClr val="tx1"/>
                </a:solidFill>
              </a:rPr>
              <a:t>jsou schopné cítit sexuální slast,   sexuální vzrušení, fascinaci jiným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objektem; sexualita se neobjevuje až v pubertě</a:t>
            </a:r>
          </a:p>
          <a:p>
            <a:pPr marL="0" indent="0" algn="just">
              <a:buNone/>
            </a:pPr>
            <a:endParaRPr lang="cs-CZ" altLang="cs-CZ" sz="3200" b="1" dirty="0" smtClean="0"/>
          </a:p>
          <a:p>
            <a:endParaRPr lang="cs-CZ" altLang="cs-CZ" sz="3200" b="1" dirty="0"/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40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6322"/>
          </a:xfrm>
        </p:spPr>
        <p:txBody>
          <a:bodyPr/>
          <a:lstStyle/>
          <a:p>
            <a:r>
              <a:rPr lang="cs-CZ" b="1" u="sng" dirty="0" smtClean="0"/>
              <a:t>Psychosexuální vývoj    0 – 3 roky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9589" y="1556951"/>
            <a:ext cx="9025023" cy="4827807"/>
          </a:xfrm>
        </p:spPr>
        <p:txBody>
          <a:bodyPr>
            <a:normAutofit fontScale="92500"/>
          </a:bodyPr>
          <a:lstStyle/>
          <a:p>
            <a:r>
              <a:rPr lang="cs-CZ" altLang="cs-CZ" sz="2800" b="1" dirty="0" smtClean="0">
                <a:solidFill>
                  <a:schemeClr val="tx1"/>
                </a:solidFill>
              </a:rPr>
              <a:t>reflexní </a:t>
            </a:r>
            <a:r>
              <a:rPr lang="cs-CZ" altLang="cs-CZ" sz="2800" b="1" dirty="0">
                <a:solidFill>
                  <a:schemeClr val="tx1"/>
                </a:solidFill>
              </a:rPr>
              <a:t>reakce genitálií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již v </a:t>
            </a:r>
            <a:r>
              <a:rPr lang="cs-CZ" altLang="cs-CZ" sz="2800" b="1" dirty="0">
                <a:solidFill>
                  <a:schemeClr val="tx1"/>
                </a:solidFill>
              </a:rPr>
              <a:t>děloze</a:t>
            </a:r>
          </a:p>
          <a:p>
            <a:r>
              <a:rPr lang="cs-CZ" altLang="cs-CZ" sz="2800" b="1" dirty="0" smtClean="0">
                <a:solidFill>
                  <a:schemeClr val="tx1"/>
                </a:solidFill>
              </a:rPr>
              <a:t>spontaneita v genitálním chování, již </a:t>
            </a:r>
            <a:r>
              <a:rPr lang="cs-CZ" altLang="cs-CZ" sz="2800" b="1" dirty="0">
                <a:solidFill>
                  <a:schemeClr val="tx1"/>
                </a:solidFill>
              </a:rPr>
              <a:t>od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útlého </a:t>
            </a:r>
            <a:r>
              <a:rPr lang="cs-CZ" altLang="cs-CZ" sz="2800" b="1" dirty="0">
                <a:solidFill>
                  <a:schemeClr val="tx1"/>
                </a:solidFill>
              </a:rPr>
              <a:t>věku hra s genitáliemi s libými prožitky,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bez </a:t>
            </a:r>
            <a:r>
              <a:rPr lang="cs-CZ" altLang="cs-CZ" sz="2800" b="1" dirty="0">
                <a:solidFill>
                  <a:schemeClr val="tx1"/>
                </a:solidFill>
              </a:rPr>
              <a:t>erotického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významu; autostimulace okolo 8. měsíce </a:t>
            </a:r>
          </a:p>
          <a:p>
            <a:r>
              <a:rPr lang="cs-CZ" altLang="cs-CZ" sz="2800" b="1" dirty="0" smtClean="0">
                <a:solidFill>
                  <a:schemeClr val="tx1"/>
                </a:solidFill>
              </a:rPr>
              <a:t>období formulování základů dítěte pro přijetí vlastního já, pro pozitivní sebevnímání, pozitivní vztah k vlastnímu tělu, tělesným funkcím a potřebám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pozorování sebe a ostatních, dotýkání se, radost z nahého těla;  masturbace o předměty;  vyžadování doteku na genitáliích od druhé osoby</a:t>
            </a:r>
          </a:p>
          <a:p>
            <a:endParaRPr lang="cs-CZ" altLang="cs-CZ" sz="3200" b="1" dirty="0"/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5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6322"/>
          </a:xfrm>
        </p:spPr>
        <p:txBody>
          <a:bodyPr/>
          <a:lstStyle/>
          <a:p>
            <a:r>
              <a:rPr lang="cs-CZ" b="1" u="sng" dirty="0" smtClean="0"/>
              <a:t>Psychosexuální vývoj    4 – 6 let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9589" y="1152907"/>
            <a:ext cx="9025023" cy="43542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altLang="cs-CZ" sz="2800" b="1" dirty="0" smtClean="0"/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uvědomění si a vyjadřování své pohlavní</a:t>
            </a:r>
          </a:p>
          <a:p>
            <a:pPr marL="0" indent="0" algn="just">
              <a:buNone/>
            </a:pPr>
            <a:r>
              <a:rPr lang="cs-CZ" altLang="cs-CZ" sz="2800" b="1" dirty="0">
                <a:solidFill>
                  <a:schemeClr val="tx1"/>
                </a:solidFill>
              </a:rPr>
              <a:t>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   identity (4. – 5. rok)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interakční hra – prohlížení se a dotýkání (MŠ)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již možná masturbace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imitace líbání, zamilovanosti;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předvádivý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 exhibicionismus – vystrkování penisu, vycpávání si prsou </a:t>
            </a:r>
          </a:p>
          <a:p>
            <a:endParaRPr lang="cs-CZ" altLang="cs-CZ" sz="3200" b="1" dirty="0"/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9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6322"/>
          </a:xfrm>
        </p:spPr>
        <p:txBody>
          <a:bodyPr/>
          <a:lstStyle/>
          <a:p>
            <a:r>
              <a:rPr lang="cs-CZ" b="1" u="sng" dirty="0" smtClean="0"/>
              <a:t>Psychosexuální vývoj    6 – 12 let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9589" y="1556951"/>
            <a:ext cx="9025023" cy="4354271"/>
          </a:xfrm>
        </p:spPr>
        <p:txBody>
          <a:bodyPr>
            <a:normAutofit/>
          </a:bodyPr>
          <a:lstStyle/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větší</a:t>
            </a:r>
            <a:r>
              <a:rPr lang="cs-CZ" altLang="cs-CZ" sz="3200" b="1" dirty="0" smtClean="0">
                <a:solidFill>
                  <a:schemeClr val="tx1"/>
                </a:solidFill>
              </a:rPr>
              <a:t>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potřeba soukromí, vnímání intimity, stud za nahotu, ostych u tématu, už ne tak veřejně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vzrůstající zájem o témata související se sexualitou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nedostatečná informovanost, neúplné představy o funkci pohlavních orgánů,  vulgární výrazy, vrstevnické rozhovory, zaujatost tématem</a:t>
            </a:r>
          </a:p>
          <a:p>
            <a:pPr marL="0" indent="0" algn="just">
              <a:buNone/>
            </a:pPr>
            <a:endParaRPr lang="cs-CZ" altLang="cs-CZ" sz="2800" b="1" dirty="0" smtClean="0"/>
          </a:p>
          <a:p>
            <a:pPr marL="0" indent="0" algn="just">
              <a:buNone/>
            </a:pPr>
            <a:endParaRPr lang="cs-CZ" altLang="cs-CZ" sz="3200" b="1" dirty="0" smtClean="0"/>
          </a:p>
          <a:p>
            <a:endParaRPr lang="cs-CZ" altLang="cs-CZ" sz="3200" b="1" dirty="0"/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62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6322"/>
          </a:xfrm>
        </p:spPr>
        <p:txBody>
          <a:bodyPr/>
          <a:lstStyle/>
          <a:p>
            <a:r>
              <a:rPr lang="cs-CZ" b="1" u="sng" dirty="0" smtClean="0"/>
              <a:t>Psychosexuální vývoj    9 – 12 let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9589" y="1556951"/>
            <a:ext cx="9025023" cy="4354271"/>
          </a:xfrm>
        </p:spPr>
        <p:txBody>
          <a:bodyPr>
            <a:normAutofit/>
          </a:bodyPr>
          <a:lstStyle/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fyzické vzrušení v oblasti genitálií u chlapců i dívek při silných emočních (neerotických) podnětech:</a:t>
            </a:r>
          </a:p>
          <a:p>
            <a:pPr marL="0" indent="0" algn="just">
              <a:buNone/>
            </a:pPr>
            <a:endParaRPr lang="cs-CZ" altLang="cs-CZ" sz="2800" b="1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2800" b="1" dirty="0" smtClean="0">
                <a:solidFill>
                  <a:schemeClr val="tx1"/>
                </a:solidFill>
              </a:rPr>
              <a:t>negativní podněty:  tréma, stres, strach…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altLang="cs-CZ" sz="2800" b="1" dirty="0" smtClean="0">
                <a:solidFill>
                  <a:schemeClr val="tx1"/>
                </a:solidFill>
              </a:rPr>
              <a:t>příjemné podněty: intenzivní radost, výhra…</a:t>
            </a:r>
          </a:p>
          <a:p>
            <a:pPr marL="0" indent="0" algn="just">
              <a:buNone/>
            </a:pPr>
            <a:r>
              <a:rPr lang="cs-CZ" altLang="cs-CZ" sz="2800" b="1" dirty="0"/>
              <a:t> </a:t>
            </a:r>
            <a:r>
              <a:rPr lang="cs-CZ" altLang="cs-CZ" sz="2800" b="1" dirty="0" smtClean="0"/>
              <a:t>                 </a:t>
            </a:r>
          </a:p>
          <a:p>
            <a:pPr marL="0" indent="0" algn="just">
              <a:buNone/>
            </a:pPr>
            <a:endParaRPr lang="cs-CZ" altLang="cs-CZ" sz="3200" b="1" dirty="0" smtClean="0"/>
          </a:p>
          <a:p>
            <a:endParaRPr lang="cs-CZ" altLang="cs-CZ" sz="3200" b="1" dirty="0"/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64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Sexuální zneužívání dětí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2238"/>
            <a:ext cx="8915400" cy="4378984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u="sng" dirty="0">
                <a:solidFill>
                  <a:schemeClr val="tx1"/>
                </a:solidFill>
                <a:latin typeface="Arial" panose="020B0604020202020204" pitchFamily="34" charset="0"/>
              </a:rPr>
              <a:t>Definice: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Jakékoliv využití dítěte pro navození vzrušení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či uspokojení sexuálních potřeb zneuživatele a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3000" b="1" dirty="0">
                <a:solidFill>
                  <a:schemeClr val="tx1"/>
                </a:solidFill>
                <a:latin typeface="Arial" panose="020B0604020202020204" pitchFamily="34" charset="0"/>
              </a:rPr>
              <a:t>vystavení</a:t>
            </a: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 dítěte takovému chování, které tento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cíl sleduje. 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2800" b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Za zneužití nese vinu vždy dospělý!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1700" b="1" dirty="0" smtClean="0">
                <a:solidFill>
                  <a:schemeClr val="hlink"/>
                </a:solidFill>
                <a:latin typeface="Arial" panose="020B0604020202020204" pitchFamily="34" charset="0"/>
              </a:rPr>
              <a:t>a to i kdyby dítě takovou situaci podněcovalo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2800" b="1" dirty="0" smtClean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Sexuální </a:t>
            </a: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zneužívání definováno jako součást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syndromu CAN </a:t>
            </a:r>
            <a:r>
              <a:rPr lang="cs-CZ" altLang="cs-CZ" sz="2400" b="1" dirty="0">
                <a:solidFill>
                  <a:schemeClr val="tx1"/>
                </a:solidFill>
                <a:latin typeface="Arial" panose="020B0604020202020204" pitchFamily="34" charset="0"/>
              </a:rPr>
              <a:t>(</a:t>
            </a:r>
            <a:r>
              <a:rPr lang="cs-CZ" altLang="cs-CZ" sz="2400" b="1" dirty="0" err="1">
                <a:solidFill>
                  <a:schemeClr val="tx1"/>
                </a:solidFill>
                <a:latin typeface="Arial" panose="020B0604020202020204" pitchFamily="34" charset="0"/>
              </a:rPr>
              <a:t>Child</a:t>
            </a:r>
            <a:r>
              <a:rPr lang="cs-CZ" altLang="cs-CZ" sz="2400" b="1" dirty="0">
                <a:solidFill>
                  <a:schemeClr val="tx1"/>
                </a:solidFill>
                <a:latin typeface="Arial" panose="020B0604020202020204" pitchFamily="34" charset="0"/>
              </a:rPr>
              <a:t> Abuse and </a:t>
            </a:r>
            <a:r>
              <a:rPr lang="cs-CZ" altLang="cs-CZ" sz="2400" b="1" dirty="0" err="1">
                <a:solidFill>
                  <a:schemeClr val="tx1"/>
                </a:solidFill>
                <a:latin typeface="Arial" panose="020B0604020202020204" pitchFamily="34" charset="0"/>
              </a:rPr>
              <a:t>Neglect</a:t>
            </a:r>
            <a:r>
              <a:rPr lang="cs-CZ" altLang="cs-CZ" sz="2400" b="1" dirty="0">
                <a:solidFill>
                  <a:schemeClr val="tx1"/>
                </a:solidFill>
                <a:latin typeface="Arial" panose="020B0604020202020204" pitchFamily="34" charset="0"/>
              </a:rPr>
              <a:t>)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1700" b="1" dirty="0">
                <a:solidFill>
                  <a:schemeClr val="hlink"/>
                </a:solidFill>
                <a:latin typeface="Arial" panose="020B0604020202020204" pitchFamily="34" charset="0"/>
              </a:rPr>
              <a:t>Přidáno až v sedmdesátých letech minulého století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</a:pP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62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6322"/>
          </a:xfrm>
        </p:spPr>
        <p:txBody>
          <a:bodyPr/>
          <a:lstStyle/>
          <a:p>
            <a:r>
              <a:rPr lang="cs-CZ" b="1" u="sng" dirty="0" smtClean="0"/>
              <a:t>Psychosexuální vývoj    13 – 15 let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9589" y="1556951"/>
            <a:ext cx="9025023" cy="435427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altLang="cs-CZ" sz="3000" b="1" dirty="0" smtClean="0">
                <a:solidFill>
                  <a:schemeClr val="tx1"/>
                </a:solidFill>
              </a:rPr>
              <a:t>zvýšená pozornost věnovaná vlastnímu tělu  </a:t>
            </a:r>
          </a:p>
          <a:p>
            <a:pPr algn="just"/>
            <a:r>
              <a:rPr lang="cs-CZ" altLang="cs-CZ" sz="3000" b="1" dirty="0" smtClean="0">
                <a:solidFill>
                  <a:schemeClr val="tx1"/>
                </a:solidFill>
              </a:rPr>
              <a:t>špatný odhad pro chování vůči druhým</a:t>
            </a:r>
          </a:p>
          <a:p>
            <a:pPr algn="just"/>
            <a:r>
              <a:rPr lang="cs-CZ" altLang="cs-CZ" sz="3000" b="1" dirty="0" err="1" smtClean="0">
                <a:solidFill>
                  <a:schemeClr val="tx1"/>
                </a:solidFill>
              </a:rPr>
              <a:t>menarché</a:t>
            </a:r>
            <a:r>
              <a:rPr lang="cs-CZ" altLang="cs-CZ" sz="3000" b="1" dirty="0" smtClean="0">
                <a:solidFill>
                  <a:schemeClr val="tx1"/>
                </a:solidFill>
              </a:rPr>
              <a:t>; poluce</a:t>
            </a:r>
          </a:p>
          <a:p>
            <a:pPr algn="just"/>
            <a:r>
              <a:rPr lang="cs-CZ" altLang="cs-CZ" sz="3000" b="1" dirty="0" smtClean="0">
                <a:solidFill>
                  <a:schemeClr val="tx1"/>
                </a:solidFill>
              </a:rPr>
              <a:t>masturbace</a:t>
            </a:r>
          </a:p>
          <a:p>
            <a:pPr algn="just"/>
            <a:r>
              <a:rPr lang="cs-CZ" altLang="cs-CZ" sz="3000" b="1" dirty="0" smtClean="0">
                <a:solidFill>
                  <a:schemeClr val="tx1"/>
                </a:solidFill>
              </a:rPr>
              <a:t>sexuální fantazie; zájem o erotické a porno  materiály; cílené vyhledávání informací</a:t>
            </a:r>
          </a:p>
          <a:p>
            <a:pPr algn="just"/>
            <a:r>
              <a:rPr lang="cs-CZ" altLang="cs-CZ" sz="3000" b="1" dirty="0">
                <a:solidFill>
                  <a:schemeClr val="tx1"/>
                </a:solidFill>
              </a:rPr>
              <a:t>u dospívajících dívek </a:t>
            </a:r>
            <a:r>
              <a:rPr lang="cs-CZ" altLang="cs-CZ" sz="3000" b="1" dirty="0" smtClean="0">
                <a:solidFill>
                  <a:schemeClr val="tx1"/>
                </a:solidFill>
              </a:rPr>
              <a:t>odchylování od ideálu </a:t>
            </a:r>
            <a:r>
              <a:rPr lang="cs-CZ" altLang="cs-CZ" sz="3000" b="1" dirty="0">
                <a:solidFill>
                  <a:schemeClr val="tx1"/>
                </a:solidFill>
              </a:rPr>
              <a:t>krásy (štíhlost) – riziko mentální anorexie   </a:t>
            </a:r>
          </a:p>
          <a:p>
            <a:pPr algn="just"/>
            <a:r>
              <a:rPr lang="cs-CZ" altLang="cs-CZ" sz="3000" b="1" dirty="0" smtClean="0">
                <a:solidFill>
                  <a:schemeClr val="tx1"/>
                </a:solidFill>
              </a:rPr>
              <a:t>u </a:t>
            </a:r>
            <a:r>
              <a:rPr lang="cs-CZ" altLang="cs-CZ" sz="3000" b="1" dirty="0">
                <a:solidFill>
                  <a:schemeClr val="tx1"/>
                </a:solidFill>
              </a:rPr>
              <a:t>dospívajících  chlapců </a:t>
            </a:r>
            <a:r>
              <a:rPr lang="cs-CZ" altLang="cs-CZ" sz="3000" b="1" dirty="0" smtClean="0">
                <a:solidFill>
                  <a:schemeClr val="tx1"/>
                </a:solidFill>
              </a:rPr>
              <a:t>přibližování k </a:t>
            </a:r>
            <a:r>
              <a:rPr lang="cs-CZ" altLang="cs-CZ" sz="3000" b="1" dirty="0">
                <a:solidFill>
                  <a:schemeClr val="tx1"/>
                </a:solidFill>
              </a:rPr>
              <a:t>ideálu  (</a:t>
            </a:r>
            <a:r>
              <a:rPr lang="cs-CZ" altLang="cs-CZ" sz="3000" b="1" dirty="0" err="1">
                <a:solidFill>
                  <a:schemeClr val="tx1"/>
                </a:solidFill>
              </a:rPr>
              <a:t>maskulatura</a:t>
            </a:r>
            <a:r>
              <a:rPr lang="cs-CZ" altLang="cs-CZ" sz="3000" b="1" dirty="0">
                <a:solidFill>
                  <a:schemeClr val="tx1"/>
                </a:solidFill>
              </a:rPr>
              <a:t>) </a:t>
            </a:r>
          </a:p>
          <a:p>
            <a:pPr algn="just"/>
            <a:endParaRPr lang="cs-CZ" altLang="cs-CZ" sz="2800" b="1" dirty="0" smtClean="0"/>
          </a:p>
          <a:p>
            <a:endParaRPr lang="cs-CZ" altLang="cs-CZ" sz="3200" b="1" dirty="0"/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51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6322"/>
          </a:xfrm>
        </p:spPr>
        <p:txBody>
          <a:bodyPr/>
          <a:lstStyle/>
          <a:p>
            <a:r>
              <a:rPr lang="cs-CZ" b="1" u="sng" dirty="0" smtClean="0"/>
              <a:t>Psychosexuální vývoj 16 a více let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9589" y="1556951"/>
            <a:ext cx="9025023" cy="4354271"/>
          </a:xfrm>
        </p:spPr>
        <p:txBody>
          <a:bodyPr>
            <a:normAutofit/>
          </a:bodyPr>
          <a:lstStyle/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dozrává schopnost intimity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masturbace a/či partnerský sex</a:t>
            </a:r>
          </a:p>
          <a:p>
            <a:pPr algn="just"/>
            <a:r>
              <a:rPr lang="cs-CZ" altLang="cs-CZ" sz="2800" b="1" u="sng" dirty="0" smtClean="0">
                <a:solidFill>
                  <a:schemeClr val="tx1"/>
                </a:solidFill>
              </a:rPr>
              <a:t>možná ještě zmatenost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v sexuální orientaci, experimentování se sexem s oběma pohlavími</a:t>
            </a:r>
          </a:p>
          <a:p>
            <a:endParaRPr lang="cs-CZ" altLang="cs-CZ" sz="3200" b="1" dirty="0">
              <a:solidFill>
                <a:schemeClr val="tx1"/>
              </a:solidFill>
            </a:endParaRPr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53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6322"/>
          </a:xfrm>
        </p:spPr>
        <p:txBody>
          <a:bodyPr/>
          <a:lstStyle/>
          <a:p>
            <a:r>
              <a:rPr lang="cs-CZ" b="1" u="sng" dirty="0"/>
              <a:t>C</a:t>
            </a:r>
            <a:r>
              <a:rPr lang="cs-CZ" b="1" u="sng" dirty="0" smtClean="0"/>
              <a:t>hlapci  0 – 6 let / víte, že…? 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9589" y="1556951"/>
            <a:ext cx="9025023" cy="4354271"/>
          </a:xfrm>
        </p:spPr>
        <p:txBody>
          <a:bodyPr>
            <a:normAutofit/>
          </a:bodyPr>
          <a:lstStyle/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po narození mají chlapci v krevním oběhu tolik  testosteronu jako ve 12ti letech!</a:t>
            </a:r>
          </a:p>
          <a:p>
            <a:pPr marL="0" indent="0" algn="just">
              <a:buNone/>
            </a:pPr>
            <a:r>
              <a:rPr lang="cs-CZ" altLang="cs-CZ" sz="2800" b="1" i="1" dirty="0">
                <a:solidFill>
                  <a:schemeClr val="tx1"/>
                </a:solidFill>
              </a:rPr>
              <a:t> </a:t>
            </a:r>
            <a:r>
              <a:rPr lang="cs-CZ" altLang="cs-CZ" sz="2800" b="1" i="1" dirty="0" smtClean="0">
                <a:solidFill>
                  <a:schemeClr val="tx1"/>
                </a:solidFill>
              </a:rPr>
              <a:t>  </a:t>
            </a:r>
            <a:r>
              <a:rPr lang="cs-CZ" altLang="cs-CZ" sz="2400" b="1" i="1" dirty="0" smtClean="0">
                <a:solidFill>
                  <a:schemeClr val="tx1"/>
                </a:solidFill>
              </a:rPr>
              <a:t>(potřebné pro  prenatální vývoj mužských znaků)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v batolecím věku je hladina testosteronu nízká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cca ve 4 letech se hladina  testosteronu zvýší  na dvojnásobek! </a:t>
            </a:r>
            <a:r>
              <a:rPr lang="cs-CZ" altLang="cs-CZ" sz="2800" b="1" i="1" dirty="0" smtClean="0">
                <a:solidFill>
                  <a:schemeClr val="tx1"/>
                </a:solidFill>
              </a:rPr>
              <a:t>→ zájem o boj, hrdinství, dobrodružství…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v 5ti letech  opět pokles</a:t>
            </a:r>
          </a:p>
          <a:p>
            <a:pPr algn="just"/>
            <a:endParaRPr lang="cs-CZ" altLang="cs-CZ" sz="2400" b="1" i="1" dirty="0" smtClean="0"/>
          </a:p>
          <a:p>
            <a:pPr algn="just"/>
            <a:endParaRPr lang="cs-CZ" altLang="cs-CZ" sz="3200" b="1" dirty="0" smtClean="0"/>
          </a:p>
          <a:p>
            <a:endParaRPr lang="cs-CZ" altLang="cs-CZ" sz="3200" b="1" dirty="0"/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2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6322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Chlapci   6 – 12 let / víte, že…?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79589" y="1556951"/>
            <a:ext cx="9025023" cy="4827807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cca mezi 11. – 13. rokem prudký nárůst testosteronu; až na 800% množství, které měl v krvi jako batole =  prudký růst končetin, reorganizace mozku </a:t>
            </a:r>
          </a:p>
          <a:p>
            <a:pPr marL="0" indent="0" algn="just">
              <a:buNone/>
            </a:pPr>
            <a:r>
              <a:rPr lang="cs-CZ" altLang="cs-CZ" sz="2800" b="1" i="1" dirty="0">
                <a:solidFill>
                  <a:schemeClr val="tx1"/>
                </a:solidFill>
              </a:rPr>
              <a:t> </a:t>
            </a:r>
            <a:r>
              <a:rPr lang="cs-CZ" altLang="cs-CZ" sz="2800" b="1" i="1" dirty="0" smtClean="0">
                <a:solidFill>
                  <a:schemeClr val="tx1"/>
                </a:solidFill>
              </a:rPr>
              <a:t>   </a:t>
            </a:r>
            <a:r>
              <a:rPr lang="cs-CZ" altLang="cs-CZ" sz="2600" b="1" i="1" dirty="0" smtClean="0">
                <a:solidFill>
                  <a:schemeClr val="tx1"/>
                </a:solidFill>
              </a:rPr>
              <a:t>(a teď si vezměme, jak s nimi zacvičí pornografie…)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někdy je hladina testosteronu tak vysoká, že se začne měnit v estrogen </a:t>
            </a:r>
            <a:r>
              <a:rPr lang="cs-CZ" altLang="cs-CZ" sz="2800" b="1" i="1" dirty="0" smtClean="0">
                <a:solidFill>
                  <a:schemeClr val="tx1"/>
                </a:solidFill>
              </a:rPr>
              <a:t>(zduření prsou u chlapců;  posměch vrstevníků)</a:t>
            </a:r>
          </a:p>
          <a:p>
            <a:pPr algn="just"/>
            <a:r>
              <a:rPr lang="cs-CZ" altLang="cs-CZ" sz="2800" b="1" i="1" dirty="0" smtClean="0">
                <a:solidFill>
                  <a:schemeClr val="tx1"/>
                </a:solidFill>
              </a:rPr>
              <a:t>… kolem 25. roku věku je množství testosteronu stejné, ale tělo si na něj již zvyklo a tolik na něj nereaguje…</a:t>
            </a:r>
          </a:p>
          <a:p>
            <a:pPr marL="0" indent="0" algn="just">
              <a:buNone/>
            </a:pPr>
            <a:endParaRPr lang="cs-CZ" altLang="cs-CZ" sz="3200" b="1" dirty="0" smtClean="0"/>
          </a:p>
          <a:p>
            <a:endParaRPr lang="cs-CZ" altLang="cs-CZ" sz="3200" b="1" dirty="0"/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altLang="cs-CZ" sz="3200" b="1" dirty="0">
              <a:solidFill>
                <a:schemeClr val="hlink"/>
              </a:solidFill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98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6322"/>
          </a:xfrm>
        </p:spPr>
        <p:txBody>
          <a:bodyPr/>
          <a:lstStyle/>
          <a:p>
            <a:r>
              <a:rPr lang="cs-CZ" b="1" u="sng" dirty="0" smtClean="0"/>
              <a:t>Typická období zvýšeného zájmu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56951"/>
            <a:ext cx="8915400" cy="43542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600" b="1" u="sng" dirty="0">
                <a:solidFill>
                  <a:schemeClr val="tx1"/>
                </a:solidFill>
              </a:rPr>
              <a:t>C</a:t>
            </a:r>
            <a:r>
              <a:rPr lang="cs-CZ" altLang="cs-CZ" sz="2600" b="1" u="sng" dirty="0" smtClean="0">
                <a:solidFill>
                  <a:schemeClr val="tx1"/>
                </a:solidFill>
              </a:rPr>
              <a:t>ca </a:t>
            </a:r>
            <a:r>
              <a:rPr lang="cs-CZ" altLang="cs-CZ" sz="2600" b="1" u="sng" dirty="0">
                <a:solidFill>
                  <a:schemeClr val="tx1"/>
                </a:solidFill>
              </a:rPr>
              <a:t>kolem 4. - 5. roku věku</a:t>
            </a:r>
            <a:r>
              <a:rPr lang="cs-CZ" altLang="cs-CZ" sz="2600" b="1" dirty="0">
                <a:solidFill>
                  <a:schemeClr val="tx1"/>
                </a:solidFill>
              </a:rPr>
              <a:t> </a:t>
            </a:r>
            <a:r>
              <a:rPr lang="cs-CZ" altLang="cs-CZ" sz="2600" b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cs-CZ" altLang="cs-CZ" sz="2800" b="1" dirty="0" smtClean="0">
                <a:solidFill>
                  <a:schemeClr val="tx1"/>
                </a:solidFill>
              </a:rPr>
              <a:t>zvýšený </a:t>
            </a:r>
            <a:r>
              <a:rPr lang="cs-CZ" altLang="cs-CZ" sz="2800" b="1" dirty="0">
                <a:solidFill>
                  <a:schemeClr val="tx1"/>
                </a:solidFill>
              </a:rPr>
              <a:t>zájem o sekundární pohlavní znaky, o rozdíly mezi pohlavími, tendence </a:t>
            </a:r>
            <a:r>
              <a:rPr lang="cs-CZ" altLang="cs-CZ" sz="2800" b="1" dirty="0" err="1">
                <a:solidFill>
                  <a:schemeClr val="tx1"/>
                </a:solidFill>
              </a:rPr>
              <a:t>explorovat</a:t>
            </a:r>
            <a:r>
              <a:rPr lang="cs-CZ" altLang="cs-CZ" sz="2800" b="1" dirty="0">
                <a:solidFill>
                  <a:schemeClr val="tx1"/>
                </a:solidFill>
              </a:rPr>
              <a:t> tuto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oblast</a:t>
            </a:r>
          </a:p>
          <a:p>
            <a:r>
              <a:rPr lang="cs-CZ" altLang="cs-CZ" sz="2800" b="1" dirty="0" smtClean="0">
                <a:solidFill>
                  <a:schemeClr val="tx1"/>
                </a:solidFill>
              </a:rPr>
              <a:t>dospělí </a:t>
            </a:r>
            <a:r>
              <a:rPr lang="cs-CZ" altLang="cs-CZ" sz="2800" b="1" dirty="0">
                <a:solidFill>
                  <a:schemeClr val="tx1"/>
                </a:solidFill>
              </a:rPr>
              <a:t>zaskočeni – domněnka, že dítě je asexuální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bytost </a:t>
            </a:r>
          </a:p>
          <a:p>
            <a:r>
              <a:rPr lang="cs-CZ" altLang="cs-CZ" sz="2800" b="1" dirty="0" smtClean="0">
                <a:solidFill>
                  <a:schemeClr val="tx1"/>
                </a:solidFill>
              </a:rPr>
              <a:t>sexualita </a:t>
            </a:r>
            <a:r>
              <a:rPr lang="cs-CZ" altLang="cs-CZ" sz="2800" b="1" dirty="0">
                <a:solidFill>
                  <a:schemeClr val="tx1"/>
                </a:solidFill>
              </a:rPr>
              <a:t>v souvislosti s dětmi je často dospělými vnímaná jako „špinavá“,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odporná</a:t>
            </a:r>
          </a:p>
          <a:p>
            <a:r>
              <a:rPr lang="cs-CZ" altLang="cs-CZ" sz="2800" b="1" dirty="0" smtClean="0">
                <a:solidFill>
                  <a:schemeClr val="tx1"/>
                </a:solidFill>
              </a:rPr>
              <a:t>doporučení: odvádění pozornosti, ne trestání!</a:t>
            </a:r>
            <a:endParaRPr lang="cs-CZ" altLang="cs-CZ" sz="2800" b="1" dirty="0">
              <a:solidFill>
                <a:schemeClr val="tx1"/>
              </a:solidFill>
            </a:endParaRPr>
          </a:p>
          <a:p>
            <a:endParaRPr lang="cs-CZ" altLang="cs-CZ" sz="1600" b="1" dirty="0">
              <a:solidFill>
                <a:schemeClr val="hlink"/>
              </a:solidFill>
            </a:endParaRPr>
          </a:p>
          <a:p>
            <a:endParaRPr lang="cs-CZ" altLang="cs-CZ" sz="1600" b="1" dirty="0">
              <a:solidFill>
                <a:schemeClr val="hlink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7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6322"/>
          </a:xfrm>
        </p:spPr>
        <p:txBody>
          <a:bodyPr/>
          <a:lstStyle/>
          <a:p>
            <a:r>
              <a:rPr lang="cs-CZ" b="1" u="sng" dirty="0" smtClean="0"/>
              <a:t>Typická období zvýšeného zájmu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56951"/>
            <a:ext cx="8915400" cy="43542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800" b="1" u="sng" dirty="0" smtClean="0">
                <a:solidFill>
                  <a:schemeClr val="tx1"/>
                </a:solidFill>
              </a:rPr>
              <a:t>Cca </a:t>
            </a:r>
            <a:r>
              <a:rPr lang="cs-CZ" altLang="cs-CZ" sz="2800" b="1" u="sng" dirty="0">
                <a:solidFill>
                  <a:schemeClr val="tx1"/>
                </a:solidFill>
              </a:rPr>
              <a:t>od  12. roku </a:t>
            </a:r>
            <a:endParaRPr lang="cs-CZ" altLang="cs-CZ" sz="2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altLang="cs-CZ" sz="2800" b="1" dirty="0" smtClean="0">
              <a:solidFill>
                <a:schemeClr val="tx1"/>
              </a:solidFill>
            </a:endParaRPr>
          </a:p>
          <a:p>
            <a:r>
              <a:rPr lang="cs-CZ" altLang="cs-CZ" sz="2800" b="1" dirty="0" smtClean="0">
                <a:solidFill>
                  <a:schemeClr val="tx1"/>
                </a:solidFill>
              </a:rPr>
              <a:t>ještě </a:t>
            </a:r>
            <a:r>
              <a:rPr lang="cs-CZ" altLang="cs-CZ" sz="2800" b="1" dirty="0">
                <a:solidFill>
                  <a:schemeClr val="tx1"/>
                </a:solidFill>
              </a:rPr>
              <a:t>dětským způsobem pojatý zájem o pohlavní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orgány</a:t>
            </a:r>
            <a:r>
              <a:rPr lang="cs-CZ" altLang="cs-CZ" sz="2800" b="1" dirty="0">
                <a:solidFill>
                  <a:schemeClr val="tx1"/>
                </a:solidFill>
              </a:rPr>
              <a:t>, vulgární výrazy, první pokusy o fyzické kontakty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altLang="cs-CZ" sz="2800" b="1" dirty="0">
                <a:solidFill>
                  <a:schemeClr val="tx1"/>
                </a:solidFill>
              </a:rPr>
              <a:t>     </a:t>
            </a:r>
            <a:endParaRPr lang="cs-CZ" altLang="cs-CZ" sz="2800" b="1" dirty="0" smtClean="0">
              <a:solidFill>
                <a:schemeClr val="tx1"/>
              </a:solidFill>
            </a:endParaRPr>
          </a:p>
          <a:p>
            <a:r>
              <a:rPr lang="cs-CZ" altLang="cs-CZ" sz="2800" b="1" dirty="0" smtClean="0">
                <a:solidFill>
                  <a:schemeClr val="tx1"/>
                </a:solidFill>
              </a:rPr>
              <a:t>nedostatečný odhad pro dopady vlastního chování</a:t>
            </a:r>
          </a:p>
          <a:p>
            <a:r>
              <a:rPr lang="cs-CZ" altLang="cs-CZ" sz="2800" b="1" dirty="0" smtClean="0">
                <a:solidFill>
                  <a:schemeClr val="tx1"/>
                </a:solidFill>
              </a:rPr>
              <a:t>vliv pornografie</a:t>
            </a:r>
            <a:endParaRPr lang="cs-CZ" altLang="cs-CZ" sz="2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altLang="cs-CZ" sz="2800" b="1" dirty="0"/>
          </a:p>
          <a:p>
            <a:pPr marL="0" indent="0">
              <a:buNone/>
            </a:pPr>
            <a:endParaRPr lang="cs-CZ" altLang="cs-CZ" sz="2400" b="1" dirty="0">
              <a:solidFill>
                <a:schemeClr val="hlink"/>
              </a:solidFill>
            </a:endParaRPr>
          </a:p>
          <a:p>
            <a:endParaRPr lang="cs-CZ" altLang="cs-CZ" sz="1600" b="1" dirty="0">
              <a:solidFill>
                <a:schemeClr val="hlink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25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76322"/>
          </a:xfrm>
        </p:spPr>
        <p:txBody>
          <a:bodyPr>
            <a:normAutofit fontScale="90000"/>
          </a:bodyPr>
          <a:lstStyle/>
          <a:p>
            <a:r>
              <a:rPr lang="cs-CZ" b="1" u="sng" dirty="0" smtClean="0"/>
              <a:t>Předčasná akcelerace </a:t>
            </a:r>
            <a:r>
              <a:rPr lang="cs-CZ" b="1" u="sng" dirty="0" err="1" smtClean="0"/>
              <a:t>psychosex.vývoje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00432"/>
            <a:ext cx="8915400" cy="512870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altLang="cs-CZ" sz="2400" b="1" dirty="0"/>
          </a:p>
          <a:p>
            <a:r>
              <a:rPr lang="cs-CZ" altLang="cs-CZ" sz="2800" b="1" dirty="0" smtClean="0">
                <a:solidFill>
                  <a:schemeClr val="tx1"/>
                </a:solidFill>
              </a:rPr>
              <a:t>předčasné vyspívání  jako </a:t>
            </a:r>
            <a:r>
              <a:rPr lang="cs-CZ" altLang="cs-CZ" sz="2800" b="1" u="sng" dirty="0" smtClean="0">
                <a:solidFill>
                  <a:schemeClr val="tx1"/>
                </a:solidFill>
              </a:rPr>
              <a:t>vnitřní program </a:t>
            </a:r>
          </a:p>
          <a:p>
            <a:r>
              <a:rPr lang="cs-CZ" altLang="cs-CZ" sz="2800" b="1" dirty="0" smtClean="0">
                <a:solidFill>
                  <a:schemeClr val="tx1"/>
                </a:solidFill>
              </a:rPr>
              <a:t>důsledek  </a:t>
            </a:r>
            <a:r>
              <a:rPr lang="cs-CZ" altLang="cs-CZ" sz="2800" b="1" u="sng" dirty="0" smtClean="0">
                <a:solidFill>
                  <a:schemeClr val="tx1"/>
                </a:solidFill>
              </a:rPr>
              <a:t>disharmonického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 vývoje – rychlý prostup do oblastí s požitky</a:t>
            </a:r>
          </a:p>
          <a:p>
            <a:r>
              <a:rPr lang="cs-CZ" altLang="cs-CZ" sz="2800" b="1" dirty="0" smtClean="0">
                <a:solidFill>
                  <a:schemeClr val="tx1"/>
                </a:solidFill>
              </a:rPr>
              <a:t>v </a:t>
            </a:r>
            <a:r>
              <a:rPr lang="cs-CZ" altLang="cs-CZ" sz="2800" b="1" dirty="0">
                <a:solidFill>
                  <a:schemeClr val="tx1"/>
                </a:solidFill>
              </a:rPr>
              <a:t>návaznosti na  </a:t>
            </a:r>
            <a:r>
              <a:rPr lang="cs-CZ" altLang="cs-CZ" sz="2800" b="1" u="sng" dirty="0" smtClean="0">
                <a:solidFill>
                  <a:schemeClr val="tx1"/>
                </a:solidFill>
              </a:rPr>
              <a:t>sexuální zneužívání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–  proto je vhodné </a:t>
            </a:r>
            <a:r>
              <a:rPr lang="cs-CZ" altLang="cs-CZ" sz="2800" b="1" dirty="0">
                <a:solidFill>
                  <a:schemeClr val="tx1"/>
                </a:solidFill>
              </a:rPr>
              <a:t>vyšetřit kvůli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riziku </a:t>
            </a:r>
            <a:r>
              <a:rPr lang="cs-CZ" altLang="cs-CZ" sz="2800" b="1" dirty="0" err="1" smtClean="0">
                <a:solidFill>
                  <a:schemeClr val="tx1"/>
                </a:solidFill>
              </a:rPr>
              <a:t>susp</a:t>
            </a:r>
            <a:r>
              <a:rPr lang="cs-CZ" altLang="cs-CZ" sz="2800" b="1" dirty="0">
                <a:solidFill>
                  <a:schemeClr val="tx1"/>
                </a:solidFill>
              </a:rPr>
              <a:t>. sex. zn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. </a:t>
            </a:r>
            <a:r>
              <a:rPr lang="cs-CZ" altLang="cs-CZ" sz="2800" b="1" dirty="0">
                <a:solidFill>
                  <a:schemeClr val="tx1"/>
                </a:solidFill>
              </a:rPr>
              <a:t>i iniciátora sexuálního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experimentování</a:t>
            </a:r>
            <a:r>
              <a:rPr lang="cs-CZ" altLang="cs-CZ" sz="2800" b="1" dirty="0">
                <a:solidFill>
                  <a:schemeClr val="tx1"/>
                </a:solidFill>
              </a:rPr>
              <a:t>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 </a:t>
            </a:r>
            <a:r>
              <a:rPr lang="cs-CZ" altLang="cs-CZ" sz="2800" b="1" i="1" dirty="0" smtClean="0">
                <a:solidFill>
                  <a:schemeClr val="tx1"/>
                </a:solidFill>
              </a:rPr>
              <a:t>(opakuje to, čemu je vystavován)</a:t>
            </a:r>
          </a:p>
          <a:p>
            <a:r>
              <a:rPr lang="cs-CZ" altLang="cs-CZ" sz="2800" b="1" dirty="0">
                <a:solidFill>
                  <a:schemeClr val="tx1"/>
                </a:solidFill>
              </a:rPr>
              <a:t>v návaznosti na </a:t>
            </a:r>
            <a:r>
              <a:rPr lang="cs-CZ" altLang="cs-CZ" sz="2800" b="1" u="sng" dirty="0" smtClean="0">
                <a:solidFill>
                  <a:schemeClr val="tx1"/>
                </a:solidFill>
              </a:rPr>
              <a:t>nadměrnou stimulaci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; pornografie; sexuální aktivity rodičů </a:t>
            </a:r>
            <a:r>
              <a:rPr lang="cs-CZ" altLang="cs-CZ" sz="2800" b="1" i="1" dirty="0" smtClean="0">
                <a:solidFill>
                  <a:schemeClr val="tx1"/>
                </a:solidFill>
              </a:rPr>
              <a:t>(opakuje to, co viděl)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v návaznosti na sexuální experimentování, kde původně </a:t>
            </a:r>
            <a:r>
              <a:rPr lang="cs-CZ" altLang="cs-CZ" sz="2800" b="1" u="sng" dirty="0" smtClean="0">
                <a:solidFill>
                  <a:schemeClr val="tx1"/>
                </a:solidFill>
              </a:rPr>
              <a:t>v roli atakovaného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dítěte </a:t>
            </a:r>
          </a:p>
          <a:p>
            <a:endParaRPr lang="cs-CZ" altLang="cs-CZ" sz="2000" b="1" i="1" dirty="0"/>
          </a:p>
          <a:p>
            <a:endParaRPr lang="cs-CZ" altLang="cs-CZ" sz="2400" b="1" dirty="0"/>
          </a:p>
          <a:p>
            <a:pPr marL="0" indent="0">
              <a:buNone/>
            </a:pPr>
            <a:endParaRPr lang="cs-CZ" altLang="cs-CZ" sz="2400" b="1" dirty="0">
              <a:solidFill>
                <a:schemeClr val="hlink"/>
              </a:solidFill>
            </a:endParaRPr>
          </a:p>
          <a:p>
            <a:endParaRPr lang="cs-CZ" altLang="cs-CZ" sz="1600" b="1" dirty="0">
              <a:solidFill>
                <a:schemeClr val="hlink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27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5133"/>
          </a:xfrm>
        </p:spPr>
        <p:txBody>
          <a:bodyPr/>
          <a:lstStyle/>
          <a:p>
            <a:r>
              <a:rPr lang="cs-CZ" b="1" u="sng" dirty="0" smtClean="0"/>
              <a:t>Sexuální experimentování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58097"/>
            <a:ext cx="8915400" cy="445312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altLang="cs-CZ" b="1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685800" algn="l"/>
              </a:tabLst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Nutné </a:t>
            </a:r>
            <a:r>
              <a:rPr lang="cs-CZ" sz="2800" b="1" dirty="0">
                <a:solidFill>
                  <a:schemeClr val="tx1"/>
                </a:solidFill>
              </a:rPr>
              <a:t>jemné  </a:t>
            </a:r>
            <a:r>
              <a:rPr lang="cs-CZ" sz="2800" b="1" dirty="0" smtClean="0">
                <a:solidFill>
                  <a:schemeClr val="tx1"/>
                </a:solidFill>
              </a:rPr>
              <a:t>výchovné vedení 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685800" algn="l"/>
              </a:tabLst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Pozor </a:t>
            </a:r>
            <a:r>
              <a:rPr lang="cs-CZ" sz="2800" b="1" dirty="0">
                <a:solidFill>
                  <a:schemeClr val="tx1"/>
                </a:solidFill>
              </a:rPr>
              <a:t>na </a:t>
            </a:r>
            <a:r>
              <a:rPr lang="cs-CZ" sz="2800" b="1" dirty="0" err="1">
                <a:solidFill>
                  <a:schemeClr val="tx1"/>
                </a:solidFill>
              </a:rPr>
              <a:t>neurotizaci</a:t>
            </a:r>
            <a:r>
              <a:rPr lang="cs-CZ" sz="2800" b="1" dirty="0">
                <a:solidFill>
                  <a:schemeClr val="tx1"/>
                </a:solidFill>
              </a:rPr>
              <a:t> dítěte</a:t>
            </a:r>
            <a:r>
              <a:rPr lang="cs-CZ" sz="2800" b="1" dirty="0" smtClean="0">
                <a:solidFill>
                  <a:schemeClr val="tx1"/>
                </a:solidFill>
              </a:rPr>
              <a:t>!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685800" algn="l"/>
              </a:tabLst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Nedramatizovat situaci!</a:t>
            </a:r>
            <a:endParaRPr lang="cs-CZ" sz="2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4253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35133"/>
          </a:xfrm>
        </p:spPr>
        <p:txBody>
          <a:bodyPr/>
          <a:lstStyle/>
          <a:p>
            <a:r>
              <a:rPr lang="cs-CZ" b="1" u="sng" dirty="0" smtClean="0"/>
              <a:t>Obraz sexuálního experimentování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58097"/>
            <a:ext cx="8915400" cy="445312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cs-CZ" altLang="cs-CZ" b="1" dirty="0" smtClean="0"/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mezi sourozenci, příbuznými či známými dětmi 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 jeden iniciátor, jeden účastník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více dětí atakuje jednoho účastníka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dvě či více dětí souhlasně experimentuje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obě děti jsou iniciátor, ale potom jedno z dětí nechce dál pokračovat a je k tomu nuceno druhým dítětem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odehrává se kdekoliv a kdykoliv …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5600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9847"/>
          </a:xfrm>
        </p:spPr>
        <p:txBody>
          <a:bodyPr/>
          <a:lstStyle/>
          <a:p>
            <a:r>
              <a:rPr lang="cs-CZ" b="1" u="sng" dirty="0" smtClean="0"/>
              <a:t>Iniciátor sexuálního experimentování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89519"/>
            <a:ext cx="8915400" cy="4715028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typicky chlapec 10 – 14 let</a:t>
            </a:r>
          </a:p>
          <a:p>
            <a:pPr algn="just"/>
            <a:r>
              <a:rPr lang="cs-CZ" sz="2800" b="1" dirty="0" smtClean="0">
                <a:solidFill>
                  <a:schemeClr val="tx1"/>
                </a:solidFill>
              </a:rPr>
              <a:t>často snížené sociální dovednosti, odlišnost, nejistota, outsider</a:t>
            </a:r>
          </a:p>
          <a:p>
            <a:pPr algn="just"/>
            <a:r>
              <a:rPr lang="cs-CZ" sz="2800" b="1" dirty="0" smtClean="0">
                <a:solidFill>
                  <a:schemeClr val="tx1"/>
                </a:solidFill>
              </a:rPr>
              <a:t>zatracení experimentátora rodiči, rodinou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odtajnění někdy </a:t>
            </a:r>
            <a:r>
              <a:rPr lang="cs-CZ" sz="2800" b="1" dirty="0">
                <a:solidFill>
                  <a:schemeClr val="tx1"/>
                </a:solidFill>
              </a:rPr>
              <a:t>až po delší době, tedy ve věku, kdy už </a:t>
            </a:r>
            <a:r>
              <a:rPr lang="cs-CZ" sz="2800" b="1" dirty="0" smtClean="0">
                <a:solidFill>
                  <a:schemeClr val="tx1"/>
                </a:solidFill>
              </a:rPr>
              <a:t>má </a:t>
            </a:r>
            <a:r>
              <a:rPr lang="cs-CZ" sz="2800" b="1" dirty="0">
                <a:solidFill>
                  <a:schemeClr val="tx1"/>
                </a:solidFill>
              </a:rPr>
              <a:t>náhled na </a:t>
            </a:r>
            <a:r>
              <a:rPr lang="cs-CZ" sz="2800" b="1" dirty="0" smtClean="0">
                <a:solidFill>
                  <a:schemeClr val="tx1"/>
                </a:solidFill>
              </a:rPr>
              <a:t>své </a:t>
            </a:r>
            <a:r>
              <a:rPr lang="cs-CZ" sz="2800" b="1" dirty="0">
                <a:solidFill>
                  <a:schemeClr val="tx1"/>
                </a:solidFill>
              </a:rPr>
              <a:t>chování, masivní stud;  veřejné v celé široké rodině – riziko </a:t>
            </a:r>
            <a:r>
              <a:rPr lang="cs-CZ" sz="2800" b="1" dirty="0" err="1">
                <a:solidFill>
                  <a:schemeClr val="tx1"/>
                </a:solidFill>
              </a:rPr>
              <a:t>neurotizace</a:t>
            </a:r>
            <a:r>
              <a:rPr lang="cs-CZ" sz="2800" b="1" dirty="0">
                <a:solidFill>
                  <a:schemeClr val="tx1"/>
                </a:solidFill>
              </a:rPr>
              <a:t> </a:t>
            </a:r>
            <a:endParaRPr lang="cs-CZ" sz="2800" b="1" dirty="0" smtClean="0">
              <a:solidFill>
                <a:schemeClr val="tx1"/>
              </a:solidFill>
            </a:endParaRPr>
          </a:p>
          <a:p>
            <a:r>
              <a:rPr lang="cs-CZ" sz="2800" b="1" dirty="0" smtClean="0">
                <a:solidFill>
                  <a:schemeClr val="tx1"/>
                </a:solidFill>
              </a:rPr>
              <a:t>„iniciátor“ i „účastník“ 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 vhodná podpůrná péče i pro iniciátora</a:t>
            </a:r>
          </a:p>
          <a:p>
            <a:pPr marL="0" indent="0">
              <a:buNone/>
            </a:pP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29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Prevalence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2238"/>
            <a:ext cx="8915400" cy="4378984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cs-CZ" altLang="cs-CZ" sz="5100" b="1" dirty="0">
                <a:solidFill>
                  <a:schemeClr val="tx1"/>
                </a:solidFill>
                <a:latin typeface="Arial" panose="020B0604020202020204" pitchFamily="34" charset="0"/>
              </a:rPr>
              <a:t>chybí jednotný validní monitoring </a:t>
            </a:r>
            <a:r>
              <a:rPr lang="cs-CZ" altLang="cs-CZ" sz="5100" b="1" dirty="0">
                <a:solidFill>
                  <a:schemeClr val="hlink"/>
                </a:solidFill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důsledek:  podceňování prevalence</a:t>
            </a: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cs-CZ" altLang="cs-CZ" sz="32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5100" b="1" dirty="0">
                <a:solidFill>
                  <a:schemeClr val="tx1"/>
                </a:solidFill>
                <a:latin typeface="Arial" panose="020B0604020202020204" pitchFamily="34" charset="0"/>
              </a:rPr>
              <a:t>Rada Evropy, Národní konference ÚV / 2011</a:t>
            </a:r>
            <a:endParaRPr lang="cs-CZ" altLang="cs-CZ" sz="5100" b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Sexuálně atakováno každé 5.dítě!  Kampaň „</a:t>
            </a:r>
            <a:r>
              <a:rPr lang="cs-CZ" altLang="cs-CZ" sz="2800" b="1" dirty="0" err="1">
                <a:solidFill>
                  <a:schemeClr val="hlink"/>
                </a:solidFill>
                <a:latin typeface="Arial" panose="020B0604020202020204" pitchFamily="34" charset="0"/>
              </a:rPr>
              <a:t>One</a:t>
            </a: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 in </a:t>
            </a:r>
            <a:r>
              <a:rPr lang="cs-CZ" altLang="cs-CZ" sz="2800" b="1" dirty="0" err="1">
                <a:solidFill>
                  <a:schemeClr val="hlink"/>
                </a:solidFill>
                <a:latin typeface="Arial" panose="020B0604020202020204" pitchFamily="34" charset="0"/>
              </a:rPr>
              <a:t>Five</a:t>
            </a: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“  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32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4800" b="1" dirty="0">
                <a:solidFill>
                  <a:schemeClr val="tx1"/>
                </a:solidFill>
                <a:latin typeface="Arial" panose="020B0604020202020204" pitchFamily="34" charset="0"/>
              </a:rPr>
              <a:t>Vaníčková, E. 1998: přiznala každá 3. dívka,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4800" b="1" dirty="0">
                <a:solidFill>
                  <a:schemeClr val="tx1"/>
                </a:solidFill>
                <a:latin typeface="Arial" panose="020B0604020202020204" pitchFamily="34" charset="0"/>
              </a:rPr>
              <a:t>každý 5. chlapec 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Retrospektivní epidemiologická studie </a:t>
            </a:r>
            <a:r>
              <a:rPr lang="cs-CZ" altLang="cs-CZ" sz="2800" b="1" dirty="0" err="1">
                <a:solidFill>
                  <a:schemeClr val="hlink"/>
                </a:solidFill>
                <a:latin typeface="Arial" panose="020B0604020202020204" pitchFamily="34" charset="0"/>
              </a:rPr>
              <a:t>sex.zneužívání</a:t>
            </a: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 dětí v ČR, Závěrečná zpráva o řešení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grantu Interní grantové agentury MZ ČR, Praha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2800" b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4800" b="1" dirty="0">
                <a:solidFill>
                  <a:schemeClr val="tx1"/>
                </a:solidFill>
                <a:latin typeface="Arial" panose="020B0604020202020204" pitchFamily="34" charset="0"/>
              </a:rPr>
              <a:t>Výzkum sexuolog. ústavu 1993-2008: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4800" b="1" dirty="0">
                <a:solidFill>
                  <a:schemeClr val="tx1"/>
                </a:solidFill>
                <a:latin typeface="Arial" panose="020B0604020202020204" pitchFamily="34" charset="0"/>
              </a:rPr>
              <a:t>10-20%  přiznalo kontaktní </a:t>
            </a:r>
            <a:r>
              <a:rPr lang="cs-CZ" altLang="cs-CZ" sz="4800" b="1" dirty="0" err="1">
                <a:solidFill>
                  <a:schemeClr val="tx1"/>
                </a:solidFill>
                <a:latin typeface="Arial" panose="020B0604020202020204" pitchFamily="34" charset="0"/>
              </a:rPr>
              <a:t>sex.zn</a:t>
            </a:r>
            <a:r>
              <a:rPr lang="cs-CZ" altLang="cs-CZ" sz="4800" b="1" dirty="0">
                <a:solidFill>
                  <a:schemeClr val="tx1"/>
                </a:solidFill>
                <a:latin typeface="Arial" panose="020B0604020202020204" pitchFamily="34" charset="0"/>
              </a:rPr>
              <a:t>.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Sexuální zneužívání v České republice, výsledky národního výzkumu, Sexuologický ústav 1.LF a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VFN, katedra psychologie FF UK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07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01036"/>
          </a:xfrm>
        </p:spPr>
        <p:txBody>
          <a:bodyPr/>
          <a:lstStyle/>
          <a:p>
            <a:r>
              <a:rPr lang="cs-CZ" b="1" u="sng" dirty="0" smtClean="0"/>
              <a:t>Účastník sexuálního experimentování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828799"/>
            <a:ext cx="8915400" cy="4443663"/>
          </a:xfrm>
        </p:spPr>
        <p:txBody>
          <a:bodyPr>
            <a:normAutofit fontScale="92500" lnSpcReduction="10000"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typicky dítě ve věku cca 4 – 8 let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Dívka i chlapec; pohlaví </a:t>
            </a:r>
            <a:r>
              <a:rPr lang="cs-CZ" sz="2800" b="1" dirty="0">
                <a:solidFill>
                  <a:schemeClr val="tx1"/>
                </a:solidFill>
              </a:rPr>
              <a:t>nehraje velkou roli – podobně jako v pornografii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dítě z okolí experimentátora; sourozenec, sestřenice a bratranci, děti ze sousedství, děti známých 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různá míra uplatňovaného nátlaku a násilí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v návaznosti na uplatňované praktiky a míru prožívané bezmoci až rozvoj posttraumatické stresové poruchy!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pocity viny, strach z potrestání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9061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2798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Sexuální experimentování sourozenců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92925" y="1622854"/>
            <a:ext cx="8915400" cy="467554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podle </a:t>
            </a:r>
            <a:r>
              <a:rPr lang="cs-CZ" altLang="cs-CZ" sz="2800" b="1" dirty="0">
                <a:solidFill>
                  <a:schemeClr val="tx1"/>
                </a:solidFill>
              </a:rPr>
              <a:t>výzkumů má až 10% lidí z dětství zkušenosti se sourozencem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nejčastěji  mezi starší bratr </a:t>
            </a:r>
            <a:r>
              <a:rPr lang="cs-CZ" altLang="cs-CZ" sz="2800" b="1" dirty="0">
                <a:solidFill>
                  <a:schemeClr val="tx1"/>
                </a:solidFill>
              </a:rPr>
              <a:t>a mladší </a:t>
            </a:r>
            <a:r>
              <a:rPr lang="cs-CZ" altLang="cs-CZ" sz="2800" b="1" dirty="0" smtClean="0">
                <a:solidFill>
                  <a:schemeClr val="tx1"/>
                </a:solidFill>
              </a:rPr>
              <a:t>sestra</a:t>
            </a:r>
          </a:p>
          <a:p>
            <a:pPr algn="just"/>
            <a:r>
              <a:rPr lang="cs-CZ" altLang="cs-CZ" sz="2800" b="1" dirty="0" smtClean="0">
                <a:solidFill>
                  <a:schemeClr val="tx1"/>
                </a:solidFill>
              </a:rPr>
              <a:t>sourozenci: vlastní, polorodí, nevlastní; adoptivní; v pěstounské péči</a:t>
            </a:r>
            <a:endParaRPr lang="cs-CZ" altLang="cs-CZ" sz="2800" b="1" dirty="0">
              <a:solidFill>
                <a:schemeClr val="tx1"/>
              </a:solidFill>
            </a:endParaRPr>
          </a:p>
          <a:p>
            <a:pPr algn="just"/>
            <a:r>
              <a:rPr lang="cs-CZ" sz="2800" b="1" dirty="0" smtClean="0">
                <a:solidFill>
                  <a:schemeClr val="tx1"/>
                </a:solidFill>
              </a:rPr>
              <a:t>snadný </a:t>
            </a:r>
            <a:r>
              <a:rPr lang="cs-CZ" sz="2800" b="1" dirty="0">
                <a:solidFill>
                  <a:schemeClr val="tx1"/>
                </a:solidFill>
              </a:rPr>
              <a:t>prostor pro </a:t>
            </a:r>
            <a:r>
              <a:rPr lang="cs-CZ" sz="2800" b="1" dirty="0" err="1" smtClean="0">
                <a:solidFill>
                  <a:schemeClr val="tx1"/>
                </a:solidFill>
              </a:rPr>
              <a:t>explorování</a:t>
            </a:r>
            <a:r>
              <a:rPr lang="cs-CZ" sz="2800" b="1" dirty="0" smtClean="0">
                <a:solidFill>
                  <a:schemeClr val="tx1"/>
                </a:solidFill>
              </a:rPr>
              <a:t>, sexuální zvědavost, sexuální hry; bytové podmínky; společný pokoj</a:t>
            </a:r>
          </a:p>
          <a:p>
            <a:pPr algn="just"/>
            <a:r>
              <a:rPr lang="cs-CZ" sz="2800" b="1" dirty="0" smtClean="0">
                <a:solidFill>
                  <a:schemeClr val="tx1"/>
                </a:solidFill>
              </a:rPr>
              <a:t>dysfunkční rodiny, narušování hranic a sociálních rolí, v </a:t>
            </a:r>
            <a:r>
              <a:rPr lang="cs-CZ" sz="2800" b="1" dirty="0">
                <a:solidFill>
                  <a:schemeClr val="tx1"/>
                </a:solidFill>
              </a:rPr>
              <a:t>důsledku citové </a:t>
            </a:r>
            <a:r>
              <a:rPr lang="cs-CZ" sz="2800" b="1" dirty="0" smtClean="0">
                <a:solidFill>
                  <a:schemeClr val="tx1"/>
                </a:solidFill>
              </a:rPr>
              <a:t>deprivace v dětství, „kompenzační vztah“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změna kvality vztahu mezi sourozenci, ojediněle riziko rozvoje skutečného incestu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1286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59847"/>
          </a:xfrm>
        </p:spPr>
        <p:txBody>
          <a:bodyPr/>
          <a:lstStyle/>
          <a:p>
            <a:r>
              <a:rPr lang="cs-CZ" b="1" u="sng" dirty="0" smtClean="0"/>
              <a:t>Skupinové experimentování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771135"/>
            <a:ext cx="8915400" cy="4140087"/>
          </a:xfrm>
        </p:spPr>
        <p:txBody>
          <a:bodyPr/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skupinové experimentování více dětí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skupinové sledování pornografie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masturbace ve skupině</a:t>
            </a:r>
          </a:p>
          <a:p>
            <a:r>
              <a:rPr lang="cs-CZ" sz="2800" b="1" dirty="0">
                <a:solidFill>
                  <a:schemeClr val="tx1"/>
                </a:solidFill>
              </a:rPr>
              <a:t>l</a:t>
            </a:r>
            <a:r>
              <a:rPr lang="cs-CZ" sz="2800" b="1" dirty="0" smtClean="0">
                <a:solidFill>
                  <a:schemeClr val="tx1"/>
                </a:solidFill>
              </a:rPr>
              <a:t>etní tábory, školy v přírodě, internáty …</a:t>
            </a:r>
          </a:p>
          <a:p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7440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36279"/>
          </a:xfrm>
        </p:spPr>
        <p:txBody>
          <a:bodyPr>
            <a:noAutofit/>
          </a:bodyPr>
          <a:lstStyle/>
          <a:p>
            <a:r>
              <a:rPr lang="cs-CZ" b="1" u="sng" dirty="0" smtClean="0"/>
              <a:t>Pornografie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606377"/>
            <a:ext cx="8915400" cy="4333103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altLang="cs-CZ" sz="3600" b="1" dirty="0" smtClean="0">
                <a:solidFill>
                  <a:schemeClr val="tx1"/>
                </a:solidFill>
              </a:rPr>
              <a:t>dovednost užívat počítač a internet předbíhá psychosexuální vývoj dítěte a jeho připravenost adekvátně reagovat na pornografii; není rozvinutá dostatečná seberegulace, ani schopnost domyslet dopady svého chování</a:t>
            </a:r>
          </a:p>
          <a:p>
            <a:pPr algn="just"/>
            <a:r>
              <a:rPr lang="cs-CZ" altLang="cs-CZ" sz="3600" b="1" dirty="0">
                <a:solidFill>
                  <a:schemeClr val="tx1"/>
                </a:solidFill>
              </a:rPr>
              <a:t>snadná dostupnost pornografie → riziko  předčasné stimulace dětí → zvyšování sexuální tenze → pak potřeba vybití, činí nezrale → atakuje mladší děti ve svém </a:t>
            </a:r>
            <a:r>
              <a:rPr lang="cs-CZ" altLang="cs-CZ" sz="3600" b="1" dirty="0" smtClean="0">
                <a:solidFill>
                  <a:schemeClr val="tx1"/>
                </a:solidFill>
              </a:rPr>
              <a:t>okolí</a:t>
            </a:r>
          </a:p>
          <a:p>
            <a:pPr algn="just"/>
            <a:r>
              <a:rPr lang="cs-CZ" altLang="cs-CZ" sz="3600" b="1" dirty="0" smtClean="0">
                <a:solidFill>
                  <a:schemeClr val="tx1"/>
                </a:solidFill>
              </a:rPr>
              <a:t>chytré </a:t>
            </a:r>
            <a:r>
              <a:rPr lang="cs-CZ" altLang="cs-CZ" sz="3600" b="1" dirty="0">
                <a:solidFill>
                  <a:schemeClr val="tx1"/>
                </a:solidFill>
              </a:rPr>
              <a:t>telefony </a:t>
            </a:r>
            <a:r>
              <a:rPr lang="cs-CZ" altLang="cs-CZ" sz="3600" b="1" dirty="0" smtClean="0">
                <a:solidFill>
                  <a:schemeClr val="tx1"/>
                </a:solidFill>
              </a:rPr>
              <a:t>v </a:t>
            </a:r>
            <a:r>
              <a:rPr lang="cs-CZ" altLang="cs-CZ" sz="3600" b="1" dirty="0">
                <a:solidFill>
                  <a:schemeClr val="tx1"/>
                </a:solidFill>
              </a:rPr>
              <a:t>rukou </a:t>
            </a:r>
            <a:r>
              <a:rPr lang="cs-CZ" altLang="cs-CZ" sz="3600" b="1" dirty="0" smtClean="0">
                <a:solidFill>
                  <a:schemeClr val="tx1"/>
                </a:solidFill>
              </a:rPr>
              <a:t>dětí = </a:t>
            </a:r>
            <a:r>
              <a:rPr lang="cs-CZ" altLang="cs-CZ" sz="3600" b="1" u="sng" dirty="0">
                <a:solidFill>
                  <a:schemeClr val="tx1"/>
                </a:solidFill>
              </a:rPr>
              <a:t>ztráta rodičovské </a:t>
            </a:r>
            <a:r>
              <a:rPr lang="cs-CZ" altLang="cs-CZ" sz="3600" b="1" u="sng" dirty="0" smtClean="0">
                <a:solidFill>
                  <a:schemeClr val="tx1"/>
                </a:solidFill>
              </a:rPr>
              <a:t>kontroly</a:t>
            </a:r>
            <a:r>
              <a:rPr lang="cs-CZ" altLang="cs-CZ" sz="3600" b="1" dirty="0" smtClean="0">
                <a:solidFill>
                  <a:schemeClr val="tx1"/>
                </a:solidFill>
              </a:rPr>
              <a:t>!  </a:t>
            </a:r>
          </a:p>
          <a:p>
            <a:pPr algn="just"/>
            <a:r>
              <a:rPr lang="cs-CZ" altLang="cs-CZ" sz="3600" b="1" dirty="0" smtClean="0">
                <a:solidFill>
                  <a:schemeClr val="tx1"/>
                </a:solidFill>
              </a:rPr>
              <a:t>co děti hledají na internetu TOP 10:  sex 4. místo;  porno 6. místo</a:t>
            </a:r>
            <a:endParaRPr lang="cs-CZ" altLang="cs-CZ" sz="3600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6138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92798"/>
          </a:xfrm>
        </p:spPr>
        <p:txBody>
          <a:bodyPr/>
          <a:lstStyle/>
          <a:p>
            <a:r>
              <a:rPr lang="cs-CZ" b="1" u="sng" dirty="0" smtClean="0"/>
              <a:t>Pornografie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56084"/>
            <a:ext cx="8915400" cy="488452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700" b="1" dirty="0">
                <a:solidFill>
                  <a:schemeClr val="tx1"/>
                </a:solidFill>
              </a:rPr>
              <a:t>pornografie nezobrazuje reálný </a:t>
            </a:r>
            <a:r>
              <a:rPr lang="cs-CZ" altLang="cs-CZ" sz="2700" b="1" dirty="0" smtClean="0">
                <a:solidFill>
                  <a:schemeClr val="tx1"/>
                </a:solidFill>
              </a:rPr>
              <a:t>sex</a:t>
            </a:r>
          </a:p>
          <a:p>
            <a:pPr algn="just"/>
            <a:r>
              <a:rPr lang="cs-CZ" altLang="cs-CZ" sz="3000" b="1" dirty="0" smtClean="0">
                <a:solidFill>
                  <a:schemeClr val="tx1"/>
                </a:solidFill>
              </a:rPr>
              <a:t>pornografie </a:t>
            </a:r>
            <a:r>
              <a:rPr lang="cs-CZ" altLang="cs-CZ" sz="3000" b="1" dirty="0">
                <a:solidFill>
                  <a:schemeClr val="tx1"/>
                </a:solidFill>
              </a:rPr>
              <a:t>zobrazuje sex bez jakékoliv citové </a:t>
            </a:r>
            <a:r>
              <a:rPr lang="cs-CZ" altLang="cs-CZ" sz="3000" b="1" dirty="0" smtClean="0">
                <a:solidFill>
                  <a:schemeClr val="tx1"/>
                </a:solidFill>
              </a:rPr>
              <a:t>vazby, </a:t>
            </a:r>
            <a:r>
              <a:rPr lang="cs-CZ" altLang="cs-CZ" sz="3000" b="1" dirty="0">
                <a:solidFill>
                  <a:schemeClr val="tx1"/>
                </a:solidFill>
              </a:rPr>
              <a:t>a deformuje tak představy dítěte o sexualitě a jejím významu, obsahu </a:t>
            </a:r>
            <a:endParaRPr lang="cs-CZ" altLang="cs-CZ" sz="3000" b="1" dirty="0" smtClean="0">
              <a:solidFill>
                <a:schemeClr val="tx1"/>
              </a:solidFill>
            </a:endParaRPr>
          </a:p>
          <a:p>
            <a:pPr algn="just"/>
            <a:r>
              <a:rPr lang="cs-CZ" altLang="cs-CZ" sz="3000" b="1" dirty="0" smtClean="0">
                <a:solidFill>
                  <a:schemeClr val="tx1"/>
                </a:solidFill>
              </a:rPr>
              <a:t>Lidé prezentováni jako „sexuální </a:t>
            </a:r>
            <a:r>
              <a:rPr lang="cs-CZ" altLang="cs-CZ" sz="3000" b="1" dirty="0">
                <a:solidFill>
                  <a:schemeClr val="tx1"/>
                </a:solidFill>
              </a:rPr>
              <a:t>stroje“, jimž jsou navíc příjemné všechny </a:t>
            </a:r>
            <a:r>
              <a:rPr lang="cs-CZ" altLang="cs-CZ" sz="3000" b="1" dirty="0" smtClean="0">
                <a:solidFill>
                  <a:schemeClr val="tx1"/>
                </a:solidFill>
              </a:rPr>
              <a:t>praktiky; chybí „přibližovací fáze“</a:t>
            </a:r>
            <a:endParaRPr lang="cs-CZ" altLang="cs-CZ" sz="3000" b="1" dirty="0">
              <a:solidFill>
                <a:schemeClr val="tx1"/>
              </a:solidFill>
            </a:endParaRPr>
          </a:p>
          <a:p>
            <a:pPr algn="just"/>
            <a:r>
              <a:rPr lang="cs-CZ" altLang="cs-CZ" sz="3000" b="1" dirty="0" smtClean="0">
                <a:solidFill>
                  <a:schemeClr val="tx1"/>
                </a:solidFill>
              </a:rPr>
              <a:t>nezáleží </a:t>
            </a:r>
            <a:r>
              <a:rPr lang="cs-CZ" altLang="cs-CZ" sz="3000" b="1" dirty="0">
                <a:solidFill>
                  <a:schemeClr val="tx1"/>
                </a:solidFill>
              </a:rPr>
              <a:t>často na pohlaví sexuálního </a:t>
            </a:r>
            <a:r>
              <a:rPr lang="cs-CZ" altLang="cs-CZ" sz="3000" b="1" dirty="0" smtClean="0">
                <a:solidFill>
                  <a:schemeClr val="tx1"/>
                </a:solidFill>
              </a:rPr>
              <a:t>partnera</a:t>
            </a:r>
          </a:p>
          <a:p>
            <a:pPr algn="just"/>
            <a:r>
              <a:rPr lang="cs-CZ" altLang="cs-CZ" sz="3000" b="1" dirty="0" smtClean="0">
                <a:solidFill>
                  <a:schemeClr val="tx1"/>
                </a:solidFill>
              </a:rPr>
              <a:t>orální</a:t>
            </a:r>
            <a:r>
              <a:rPr lang="cs-CZ" altLang="cs-CZ" sz="3000" b="1" dirty="0">
                <a:solidFill>
                  <a:schemeClr val="tx1"/>
                </a:solidFill>
              </a:rPr>
              <a:t>, anální styk </a:t>
            </a:r>
            <a:r>
              <a:rPr lang="cs-CZ" altLang="cs-CZ" sz="3000" b="1" dirty="0" smtClean="0">
                <a:solidFill>
                  <a:schemeClr val="tx1"/>
                </a:solidFill>
              </a:rPr>
              <a:t>– častá forma také v rámci sexuálního experimentování dětí!</a:t>
            </a:r>
          </a:p>
          <a:p>
            <a:pPr algn="just"/>
            <a:r>
              <a:rPr lang="cs-CZ" altLang="cs-CZ" sz="3000" b="1" dirty="0" smtClean="0">
                <a:solidFill>
                  <a:schemeClr val="tx1"/>
                </a:solidFill>
              </a:rPr>
              <a:t>společnost neumí chránit děti před negativním dopadem pornografie</a:t>
            </a:r>
            <a:endParaRPr lang="cs-CZ" altLang="cs-CZ" sz="3000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2161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>
            <a:normAutofit/>
          </a:bodyPr>
          <a:lstStyle/>
          <a:p>
            <a:r>
              <a:rPr lang="cs-CZ" sz="2800" b="1" u="sng" dirty="0" smtClean="0"/>
              <a:t>Masturbace u dětí  </a:t>
            </a:r>
            <a:endParaRPr lang="cs-CZ" sz="28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2238"/>
            <a:ext cx="8915400" cy="4378984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r>
              <a:rPr lang="cs-CZ" sz="5100" b="1" dirty="0" smtClean="0">
                <a:solidFill>
                  <a:schemeClr val="tx1"/>
                </a:solidFill>
                <a:latin typeface="+mj-lt"/>
              </a:rPr>
              <a:t>cílená manipulace s pohlavními orgány – již kolem 8. měsíce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685800" algn="l"/>
              </a:tabLst>
              <a:defRPr/>
            </a:pPr>
            <a:endParaRPr lang="cs-CZ" sz="5100" b="1" dirty="0" smtClean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r>
              <a:rPr lang="cs-CZ" sz="5100" b="1" dirty="0" smtClean="0">
                <a:solidFill>
                  <a:schemeClr val="tx1"/>
                </a:solidFill>
                <a:latin typeface="+mj-lt"/>
              </a:rPr>
              <a:t>cca </a:t>
            </a:r>
            <a:r>
              <a:rPr lang="cs-CZ" sz="5100" b="1" dirty="0">
                <a:solidFill>
                  <a:schemeClr val="tx1"/>
                </a:solidFill>
                <a:latin typeface="+mj-lt"/>
              </a:rPr>
              <a:t>kolem 4. - 5. roku věku </a:t>
            </a:r>
            <a:r>
              <a:rPr lang="cs-CZ" sz="5100" b="1" dirty="0" smtClean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685800" algn="l"/>
              </a:tabLst>
              <a:defRPr/>
            </a:pPr>
            <a:r>
              <a:rPr lang="cs-CZ" sz="32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3200" b="1" dirty="0" smtClean="0">
                <a:solidFill>
                  <a:schemeClr val="tx1"/>
                </a:solidFill>
                <a:latin typeface="+mj-lt"/>
              </a:rPr>
              <a:t>      </a:t>
            </a:r>
            <a:r>
              <a:rPr lang="cs-CZ" sz="4000" b="1" dirty="0" smtClean="0">
                <a:solidFill>
                  <a:schemeClr val="tx1"/>
                </a:solidFill>
                <a:latin typeface="+mj-lt"/>
              </a:rPr>
              <a:t>dítě </a:t>
            </a:r>
            <a:r>
              <a:rPr lang="cs-CZ" sz="4000" b="1" dirty="0">
                <a:solidFill>
                  <a:schemeClr val="tx1"/>
                </a:solidFill>
                <a:latin typeface="+mj-lt"/>
              </a:rPr>
              <a:t>vnímá </a:t>
            </a:r>
            <a:r>
              <a:rPr lang="cs-CZ" sz="4000" b="1" dirty="0" smtClean="0">
                <a:solidFill>
                  <a:schemeClr val="tx1"/>
                </a:solidFill>
                <a:latin typeface="+mj-lt"/>
              </a:rPr>
              <a:t>libost </a:t>
            </a:r>
            <a:r>
              <a:rPr lang="cs-CZ" sz="4000" b="1" dirty="0">
                <a:solidFill>
                  <a:schemeClr val="tx1"/>
                </a:solidFill>
                <a:latin typeface="+mj-lt"/>
              </a:rPr>
              <a:t>taktilních dotyků a stimulace pohlavních orgánů; v </a:t>
            </a:r>
            <a:r>
              <a:rPr lang="cs-CZ" sz="4000" b="1" dirty="0" smtClean="0">
                <a:solidFill>
                  <a:schemeClr val="tx1"/>
                </a:solidFill>
                <a:latin typeface="+mj-lt"/>
              </a:rPr>
              <a:t>tomto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685800" algn="l"/>
              </a:tabLst>
              <a:defRPr/>
            </a:pPr>
            <a:r>
              <a:rPr lang="cs-CZ" sz="40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4000" b="1" dirty="0" smtClean="0">
                <a:solidFill>
                  <a:schemeClr val="tx1"/>
                </a:solidFill>
                <a:latin typeface="+mj-lt"/>
              </a:rPr>
              <a:t>     </a:t>
            </a:r>
            <a:r>
              <a:rPr lang="cs-CZ" sz="4000" b="1" dirty="0">
                <a:solidFill>
                  <a:schemeClr val="tx1"/>
                </a:solidFill>
                <a:latin typeface="+mj-lt"/>
              </a:rPr>
              <a:t>věku ještě značně spontánní,   </a:t>
            </a:r>
            <a:r>
              <a:rPr lang="cs-CZ" sz="4000" b="1" dirty="0" smtClean="0">
                <a:solidFill>
                  <a:schemeClr val="tx1"/>
                </a:solidFill>
                <a:latin typeface="+mj-lt"/>
              </a:rPr>
              <a:t>dítě </a:t>
            </a:r>
            <a:r>
              <a:rPr lang="cs-CZ" sz="4000" b="1" dirty="0">
                <a:solidFill>
                  <a:schemeClr val="tx1"/>
                </a:solidFill>
                <a:latin typeface="+mj-lt"/>
              </a:rPr>
              <a:t>tak nečiní v ústraní -  nutné jemné  </a:t>
            </a:r>
            <a:endParaRPr lang="cs-CZ" sz="4000" b="1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685800" algn="l"/>
              </a:tabLst>
              <a:defRPr/>
            </a:pPr>
            <a:r>
              <a:rPr lang="cs-CZ" sz="40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4000" b="1" dirty="0" smtClean="0">
                <a:solidFill>
                  <a:schemeClr val="tx1"/>
                </a:solidFill>
                <a:latin typeface="+mj-lt"/>
              </a:rPr>
              <a:t>     výchovné </a:t>
            </a:r>
            <a:r>
              <a:rPr lang="cs-CZ" sz="4000" b="1" dirty="0">
                <a:solidFill>
                  <a:schemeClr val="tx1"/>
                </a:solidFill>
                <a:latin typeface="+mj-lt"/>
              </a:rPr>
              <a:t>vedení, pozor na </a:t>
            </a:r>
            <a:r>
              <a:rPr lang="cs-CZ" sz="4000" b="1" dirty="0" err="1">
                <a:solidFill>
                  <a:schemeClr val="tx1"/>
                </a:solidFill>
                <a:latin typeface="+mj-lt"/>
              </a:rPr>
              <a:t>neurotizaci</a:t>
            </a:r>
            <a:r>
              <a:rPr lang="cs-CZ" sz="4000" b="1" dirty="0">
                <a:solidFill>
                  <a:schemeClr val="tx1"/>
                </a:solidFill>
                <a:latin typeface="+mj-lt"/>
              </a:rPr>
              <a:t> dítěte!</a:t>
            </a: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b="1" dirty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r>
              <a:rPr lang="cs-CZ" sz="5100" b="1" dirty="0" smtClean="0">
                <a:solidFill>
                  <a:schemeClr val="tx1"/>
                </a:solidFill>
                <a:latin typeface="+mj-lt"/>
              </a:rPr>
              <a:t>cca </a:t>
            </a:r>
            <a:r>
              <a:rPr lang="cs-CZ" sz="5100" b="1" dirty="0">
                <a:solidFill>
                  <a:schemeClr val="tx1"/>
                </a:solidFill>
                <a:latin typeface="+mj-lt"/>
              </a:rPr>
              <a:t>od 12. roku </a:t>
            </a:r>
            <a:r>
              <a:rPr lang="cs-CZ" sz="5100" b="1" dirty="0" smtClean="0">
                <a:solidFill>
                  <a:schemeClr val="tx1"/>
                </a:solidFill>
                <a:latin typeface="+mj-lt"/>
              </a:rPr>
              <a:t> - děje </a:t>
            </a:r>
            <a:r>
              <a:rPr lang="cs-CZ" sz="5100" b="1" dirty="0">
                <a:solidFill>
                  <a:schemeClr val="tx1"/>
                </a:solidFill>
                <a:latin typeface="+mj-lt"/>
              </a:rPr>
              <a:t>se již více skrytě, v soukromí </a:t>
            </a:r>
            <a:endParaRPr lang="cs-CZ" sz="5100" b="1" dirty="0" smtClean="0">
              <a:solidFill>
                <a:schemeClr val="tx1"/>
              </a:solidFill>
              <a:latin typeface="+mj-lt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685800" algn="l"/>
              </a:tabLst>
              <a:defRPr/>
            </a:pPr>
            <a:endParaRPr lang="cs-CZ" sz="3100" b="1" dirty="0">
              <a:solidFill>
                <a:schemeClr val="tx1"/>
              </a:solidFill>
              <a:latin typeface="+mj-lt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r>
              <a:rPr lang="cs-CZ" sz="5100" b="1" dirty="0" smtClean="0">
                <a:solidFill>
                  <a:schemeClr val="tx1"/>
                </a:solidFill>
                <a:latin typeface="+mj-lt"/>
              </a:rPr>
              <a:t>děti </a:t>
            </a:r>
            <a:r>
              <a:rPr lang="cs-CZ" sz="5100" b="1" dirty="0">
                <a:solidFill>
                  <a:schemeClr val="tx1"/>
                </a:solidFill>
                <a:latin typeface="+mj-lt"/>
              </a:rPr>
              <a:t>citově a </a:t>
            </a:r>
            <a:r>
              <a:rPr lang="cs-CZ" sz="5100" b="1" dirty="0" err="1">
                <a:solidFill>
                  <a:schemeClr val="tx1"/>
                </a:solidFill>
                <a:latin typeface="+mj-lt"/>
              </a:rPr>
              <a:t>podnětově</a:t>
            </a:r>
            <a:r>
              <a:rPr lang="cs-CZ" sz="5100" b="1" dirty="0">
                <a:solidFill>
                  <a:schemeClr val="tx1"/>
                </a:solidFill>
                <a:latin typeface="+mj-lt"/>
              </a:rPr>
              <a:t> deprivované  </a:t>
            </a: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r>
              <a:rPr lang="cs-CZ" sz="5100" b="1" dirty="0" smtClean="0">
                <a:solidFill>
                  <a:schemeClr val="tx1"/>
                </a:solidFill>
                <a:latin typeface="+mj-lt"/>
              </a:rPr>
              <a:t>děti </a:t>
            </a:r>
            <a:r>
              <a:rPr lang="cs-CZ" sz="5100" b="1" dirty="0">
                <a:solidFill>
                  <a:schemeClr val="tx1"/>
                </a:solidFill>
                <a:latin typeface="+mj-lt"/>
              </a:rPr>
              <a:t>mentálně retardované, autistické </a:t>
            </a:r>
            <a:r>
              <a:rPr lang="cs-CZ" sz="5100" b="1" dirty="0" smtClean="0">
                <a:solidFill>
                  <a:schemeClr val="tx1"/>
                </a:solidFill>
                <a:latin typeface="+mj-lt"/>
              </a:rPr>
              <a:t>- stereotypní chování</a:t>
            </a: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r>
              <a:rPr lang="cs-CZ" sz="5100" b="1" dirty="0" smtClean="0">
                <a:solidFill>
                  <a:schemeClr val="tx1"/>
                </a:solidFill>
                <a:latin typeface="+mj-lt"/>
              </a:rPr>
              <a:t>děti úzkostné, které masturbací snižují svoji úzkost</a:t>
            </a: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r>
              <a:rPr lang="cs-CZ" sz="5100" b="1" dirty="0" smtClean="0">
                <a:solidFill>
                  <a:schemeClr val="tx1"/>
                </a:solidFill>
                <a:latin typeface="+mj-lt"/>
              </a:rPr>
              <a:t>děti sexuálně zneužívané</a:t>
            </a:r>
          </a:p>
          <a:p>
            <a:pPr marL="0" indent="0">
              <a:buNone/>
              <a:tabLst>
                <a:tab pos="685800" algn="l"/>
              </a:tabLst>
              <a:defRPr/>
            </a:pPr>
            <a:r>
              <a:rPr lang="cs-CZ" sz="5100" b="1" dirty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cs-CZ" sz="5100" b="1" dirty="0" smtClean="0">
                <a:solidFill>
                  <a:schemeClr val="tx1"/>
                </a:solidFill>
                <a:latin typeface="Arial" charset="0"/>
              </a:rPr>
              <a:t>   </a:t>
            </a:r>
            <a:endParaRPr lang="cs-CZ" sz="5100" b="1" dirty="0">
              <a:solidFill>
                <a:schemeClr val="tx1"/>
              </a:solidFill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b="1" dirty="0">
              <a:latin typeface="Arial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84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 smtClean="0"/>
              <a:t>Kdy je masturbace škodlivá?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2238"/>
            <a:ext cx="8915400" cy="43789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+mj-lt"/>
              </a:rPr>
              <a:t>pokud ji dítě neprovádí v soukromí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685800" algn="l"/>
              </a:tabLst>
              <a:defRPr/>
            </a:pPr>
            <a:r>
              <a:rPr lang="cs-CZ" sz="28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2800" b="1" dirty="0" smtClean="0">
                <a:solidFill>
                  <a:schemeClr val="tx1"/>
                </a:solidFill>
                <a:latin typeface="+mj-lt"/>
              </a:rPr>
              <a:t>    </a:t>
            </a:r>
            <a:r>
              <a:rPr lang="cs-CZ" sz="2000" b="1" dirty="0" smtClean="0">
                <a:solidFill>
                  <a:schemeClr val="tx1"/>
                </a:solidFill>
                <a:latin typeface="+mj-lt"/>
              </a:rPr>
              <a:t>(např.  o přestávce ve škole)</a:t>
            </a: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+mj-lt"/>
              </a:rPr>
              <a:t>pokud se  jedná o nutkavé chování, které narušuje běžné fungování dítěte </a:t>
            </a: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+mj-lt"/>
              </a:rPr>
              <a:t>pokud by se dítě zraňovalo, používá-li dítě ostré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tabLst>
                <a:tab pos="685800" algn="l"/>
              </a:tabLst>
              <a:defRPr/>
            </a:pPr>
            <a:r>
              <a:rPr lang="cs-CZ" sz="2800" b="1" dirty="0">
                <a:solidFill>
                  <a:schemeClr val="tx1"/>
                </a:solidFill>
                <a:latin typeface="+mj-lt"/>
              </a:rPr>
              <a:t> </a:t>
            </a:r>
            <a:r>
              <a:rPr lang="cs-CZ" sz="2800" b="1" dirty="0" smtClean="0">
                <a:solidFill>
                  <a:schemeClr val="tx1"/>
                </a:solidFill>
                <a:latin typeface="+mj-lt"/>
              </a:rPr>
              <a:t>  předměty aj.</a:t>
            </a: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9715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 smtClean="0">
                <a:solidFill>
                  <a:schemeClr val="tx1"/>
                </a:solidFill>
              </a:rPr>
              <a:t>Jaké situace je nutné řešit</a:t>
            </a:r>
            <a:endParaRPr lang="cs-CZ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2238"/>
            <a:ext cx="8915400" cy="437898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+mj-lt"/>
              </a:rPr>
              <a:t>kompulzivní sexuální chování</a:t>
            </a: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r>
              <a:rPr lang="cs-CZ" sz="2800" b="1" dirty="0" smtClean="0">
                <a:solidFill>
                  <a:schemeClr val="tx1"/>
                </a:solidFill>
                <a:latin typeface="+mj-lt"/>
              </a:rPr>
              <a:t>sexuální experimentování, které po odhalení neustane</a:t>
            </a: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r>
              <a:rPr lang="cs-CZ" sz="2800" b="1" dirty="0">
                <a:solidFill>
                  <a:schemeClr val="tx1"/>
                </a:solidFill>
                <a:latin typeface="+mj-lt"/>
              </a:rPr>
              <a:t>j</a:t>
            </a:r>
            <a:r>
              <a:rPr lang="cs-CZ" sz="2800" b="1" dirty="0" smtClean="0">
                <a:solidFill>
                  <a:schemeClr val="tx1"/>
                </a:solidFill>
                <a:latin typeface="+mj-lt"/>
              </a:rPr>
              <a:t>e-li uplatněna zvýšená agresivita při sexuálním experimentování,  nadměrné nátlakové chování na účastníka experimentování, zastrašování, vyhrožování, ubližování aj.</a:t>
            </a: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51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7580"/>
          </a:xfrm>
        </p:spPr>
        <p:txBody>
          <a:bodyPr/>
          <a:lstStyle/>
          <a:p>
            <a:r>
              <a:rPr lang="cs-CZ" b="1" u="sng" dirty="0" smtClean="0">
                <a:solidFill>
                  <a:schemeClr val="tx1"/>
                </a:solidFill>
              </a:rPr>
              <a:t>…</a:t>
            </a:r>
            <a:endParaRPr lang="cs-CZ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75874"/>
            <a:ext cx="8915400" cy="4668252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tx1"/>
                </a:solidFill>
              </a:rPr>
              <a:t>sexuální experimentování  je velmi citlivé téma pro všechny zúčastněné nutné šetrné, empatické a odborné vedení konzultací</a:t>
            </a:r>
          </a:p>
          <a:p>
            <a:r>
              <a:rPr lang="cs-CZ" sz="2800" b="1" dirty="0" smtClean="0">
                <a:solidFill>
                  <a:schemeClr val="tx1"/>
                </a:solidFill>
              </a:rPr>
              <a:t>porozumění odlišnému prožívání situace všemi zúčastněnými </a:t>
            </a:r>
            <a:r>
              <a:rPr lang="cs-CZ" sz="2800" b="1" i="1" dirty="0" smtClean="0">
                <a:solidFill>
                  <a:schemeClr val="tx1"/>
                </a:solidFill>
              </a:rPr>
              <a:t>(otec – matka- iniciátor – atakované dítě – prarodiče – teta – strýc …); </a:t>
            </a:r>
            <a:r>
              <a:rPr lang="cs-CZ" sz="2800" b="1" dirty="0" smtClean="0">
                <a:solidFill>
                  <a:schemeClr val="tx1"/>
                </a:solidFill>
              </a:rPr>
              <a:t>pro každého je situace těžká něčím jiným </a:t>
            </a:r>
            <a:r>
              <a:rPr lang="cs-CZ" sz="2800" b="1" dirty="0" smtClean="0"/>
              <a:t>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5267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7580"/>
          </a:xfrm>
        </p:spPr>
        <p:txBody>
          <a:bodyPr/>
          <a:lstStyle/>
          <a:p>
            <a:r>
              <a:rPr lang="cs-CZ" b="1" u="sng" dirty="0" smtClean="0">
                <a:solidFill>
                  <a:schemeClr val="tx1"/>
                </a:solidFill>
              </a:rPr>
              <a:t>Téma IV.</a:t>
            </a:r>
            <a:endParaRPr lang="cs-CZ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92925" y="1501632"/>
            <a:ext cx="8915400" cy="46682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 smtClean="0">
                <a:solidFill>
                  <a:schemeClr val="tx1"/>
                </a:solidFill>
              </a:rPr>
              <a:t>Sebepoškozování dětí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152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 smtClean="0">
                <a:solidFill>
                  <a:schemeClr val="tx1"/>
                </a:solidFill>
              </a:rPr>
              <a:t>Pachatelé sexuálního násilí na dětech</a:t>
            </a:r>
            <a:endParaRPr lang="cs-CZ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16496" y="1564323"/>
            <a:ext cx="8915400" cy="4378984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buClr>
                <a:srgbClr val="F26922"/>
              </a:buClr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Zneuživatelem může být  kdokoliv, bez ohledu na vzdělání, postavení, prestiž!</a:t>
            </a:r>
          </a:p>
          <a:p>
            <a:pPr>
              <a:spcBef>
                <a:spcPct val="0"/>
              </a:spcBef>
              <a:buClr>
                <a:srgbClr val="F26922"/>
              </a:buClr>
              <a:buNone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>
                <a:srgbClr val="F26922"/>
              </a:buClr>
              <a:buNone/>
            </a:pP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Zneuživatelé:</a:t>
            </a:r>
          </a:p>
          <a:p>
            <a:pPr>
              <a:spcBef>
                <a:spcPct val="0"/>
              </a:spcBef>
              <a:buClr>
                <a:srgbClr val="F26922"/>
              </a:buClr>
              <a:buNone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514350" indent="-514350">
              <a:spcBef>
                <a:spcPct val="0"/>
              </a:spcBef>
              <a:buClr>
                <a:srgbClr val="F26922"/>
              </a:buClr>
              <a:buAutoNum type="arabicParenR"/>
            </a:pPr>
            <a:r>
              <a:rPr lang="cs-CZ" altLang="cs-CZ" sz="2800" b="1" u="sng" dirty="0" smtClean="0">
                <a:solidFill>
                  <a:schemeClr val="tx1"/>
                </a:solidFill>
                <a:latin typeface="Arial" panose="020B0604020202020204" pitchFamily="34" charset="0"/>
              </a:rPr>
              <a:t>deviantní</a:t>
            </a: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zneuživatelé </a:t>
            </a:r>
            <a:endParaRPr lang="cs-CZ" altLang="cs-CZ" sz="28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514350" indent="-514350">
              <a:spcBef>
                <a:spcPct val="0"/>
              </a:spcBef>
              <a:buClr>
                <a:srgbClr val="F26922"/>
              </a:buClr>
              <a:buAutoNum type="arabicParenR"/>
            </a:pPr>
            <a:r>
              <a:rPr lang="cs-CZ" altLang="cs-CZ" sz="2800" b="1" u="sng" dirty="0" smtClean="0">
                <a:solidFill>
                  <a:schemeClr val="tx1"/>
                </a:solidFill>
                <a:latin typeface="Arial" panose="020B0604020202020204" pitchFamily="34" charset="0"/>
              </a:rPr>
              <a:t>nedeviantní</a:t>
            </a: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 zneuživatelé – delikventní</a:t>
            </a: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>
                <a:srgbClr val="F26922"/>
              </a:buClr>
              <a:buNone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>
                <a:srgbClr val="F26922"/>
              </a:buClr>
              <a:buNone/>
            </a:pPr>
            <a:r>
              <a:rPr lang="cs-CZ" altLang="cs-CZ" sz="28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80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7580"/>
          </a:xfrm>
        </p:spPr>
        <p:txBody>
          <a:bodyPr/>
          <a:lstStyle/>
          <a:p>
            <a:r>
              <a:rPr lang="cs-CZ" b="1" u="sng" dirty="0" smtClean="0"/>
              <a:t>Sebepoškozování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75874"/>
            <a:ext cx="8915400" cy="46682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Sebepoškozování zahrnuje různé formy záměrného ubližování si a zraňování sebe sama, při němž dochází opakovaně k porušení tělesné integrity, aniž by toto jednání vědomě sledovalo záměr ukončit život. </a:t>
            </a:r>
          </a:p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Se sebepoškozováním se setkáváme častěji u dětí starších 13ti let,  spíše u dívek.  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81986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7580"/>
          </a:xfrm>
        </p:spPr>
        <p:txBody>
          <a:bodyPr/>
          <a:lstStyle/>
          <a:p>
            <a:r>
              <a:rPr lang="cs-CZ" b="1" u="sng" dirty="0" smtClean="0"/>
              <a:t>Sebepoškozování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75874"/>
            <a:ext cx="8915400" cy="46682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Většinou jsou spouštěcím momentem silnější emoce, především úzkost, hněv, pocity viny, vnitřní zmatek, chaos.  </a:t>
            </a:r>
          </a:p>
          <a:p>
            <a:pPr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Sebepoškozování </a:t>
            </a:r>
            <a:r>
              <a:rPr lang="cs-CZ" sz="2800" b="1" dirty="0">
                <a:solidFill>
                  <a:schemeClr val="tx1"/>
                </a:solidFill>
              </a:rPr>
              <a:t>může mít až podobu závislosti, kdy je těžké s ním přestat</a:t>
            </a:r>
            <a:r>
              <a:rPr lang="cs-CZ" sz="2800" b="1" dirty="0" smtClean="0">
                <a:solidFill>
                  <a:schemeClr val="tx1"/>
                </a:solidFill>
              </a:rPr>
              <a:t>.</a:t>
            </a:r>
          </a:p>
          <a:p>
            <a:pPr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Sebepoškozování není rozmar, ale volání o pomoc! 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6616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7580"/>
          </a:xfrm>
        </p:spPr>
        <p:txBody>
          <a:bodyPr/>
          <a:lstStyle/>
          <a:p>
            <a:r>
              <a:rPr lang="cs-CZ" b="1" u="sng" dirty="0" smtClean="0"/>
              <a:t>Formy sebepoškozování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75874"/>
            <a:ext cx="8915400" cy="46682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řezání se ostrými </a:t>
            </a:r>
            <a:r>
              <a:rPr lang="cs-CZ" sz="2800" b="1" dirty="0" smtClean="0">
                <a:solidFill>
                  <a:schemeClr val="tx1"/>
                </a:solidFill>
              </a:rPr>
              <a:t>předměty (zápěstí, kotníky …)</a:t>
            </a:r>
            <a:endParaRPr lang="cs-CZ" sz="28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pálení se</a:t>
            </a:r>
          </a:p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drásání kůže</a:t>
            </a:r>
          </a:p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vytrhávání si vlasů</a:t>
            </a:r>
          </a:p>
          <a:p>
            <a:pPr>
              <a:buFontTx/>
              <a:buNone/>
              <a:defRPr/>
            </a:pPr>
            <a:endParaRPr lang="cs-CZ" sz="2800" b="1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ohrožení zdraví – krvácení, infekce</a:t>
            </a:r>
          </a:p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estetický problém - jizvy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0876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7580"/>
          </a:xfrm>
        </p:spPr>
        <p:txBody>
          <a:bodyPr/>
          <a:lstStyle/>
          <a:p>
            <a:r>
              <a:rPr lang="cs-CZ" b="1" u="sng" dirty="0" smtClean="0"/>
              <a:t>Příčiny - RODINA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75874"/>
            <a:ext cx="8915400" cy="46682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pocity nepřijetí, neporozumění v rodině,  neshody mezi rodiči či s rodiči (pubescence)   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rozpad rodiny, rozvod </a:t>
            </a:r>
            <a:r>
              <a:rPr lang="cs-CZ" sz="2800" b="1" dirty="0" smtClean="0">
                <a:solidFill>
                  <a:schemeClr val="tx1"/>
                </a:solidFill>
              </a:rPr>
              <a:t>rodičů, konflikty</a:t>
            </a:r>
            <a:endParaRPr lang="cs-CZ" sz="28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domácí násilí mezi rodiči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příchod nevlastního rodiče do rodiny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dysfunkční rodina – zanedbávání, citové odmítání dítěte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rodiny bez otevřené komunikace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5071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7580"/>
          </a:xfrm>
        </p:spPr>
        <p:txBody>
          <a:bodyPr/>
          <a:lstStyle/>
          <a:p>
            <a:r>
              <a:rPr lang="cs-CZ" b="1" u="sng" dirty="0" smtClean="0"/>
              <a:t>Příčiny - VRSTEVNÍCI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75874"/>
            <a:ext cx="8915400" cy="46682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nedostatek kamarádů, osamělost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neshody s kamarády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odmítání např. třídním </a:t>
            </a:r>
            <a:r>
              <a:rPr lang="cs-CZ" sz="2800" b="1" dirty="0" smtClean="0">
                <a:solidFill>
                  <a:schemeClr val="tx1"/>
                </a:solidFill>
              </a:rPr>
              <a:t>kolektivem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t</a:t>
            </a:r>
            <a:r>
              <a:rPr lang="cs-CZ" sz="2800" b="1" dirty="0" smtClean="0">
                <a:solidFill>
                  <a:schemeClr val="tx1"/>
                </a:solidFill>
              </a:rPr>
              <a:t>ouha po přijetí do skupiny</a:t>
            </a:r>
            <a:endParaRPr lang="cs-CZ" sz="28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nápodoba vzorů </a:t>
            </a:r>
            <a:r>
              <a:rPr lang="cs-CZ" sz="2000" b="1" dirty="0">
                <a:solidFill>
                  <a:schemeClr val="tx1"/>
                </a:solidFill>
              </a:rPr>
              <a:t>(styly EMO, </a:t>
            </a:r>
            <a:r>
              <a:rPr lang="cs-CZ" sz="2000" b="1" dirty="0" err="1">
                <a:solidFill>
                  <a:schemeClr val="tx1"/>
                </a:solidFill>
              </a:rPr>
              <a:t>Gothic</a:t>
            </a:r>
            <a:r>
              <a:rPr lang="cs-CZ" sz="2000" b="1" dirty="0">
                <a:solidFill>
                  <a:schemeClr val="tx1"/>
                </a:solidFill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upoutávání, získávání </a:t>
            </a:r>
            <a:r>
              <a:rPr lang="cs-CZ" sz="2800" b="1" dirty="0" smtClean="0">
                <a:solidFill>
                  <a:schemeClr val="tx1"/>
                </a:solidFill>
              </a:rPr>
              <a:t>pozornosti, předvádění se</a:t>
            </a:r>
            <a:endParaRPr lang="cs-CZ" sz="28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snaha překračovat hranice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060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7580"/>
          </a:xfrm>
        </p:spPr>
        <p:txBody>
          <a:bodyPr/>
          <a:lstStyle/>
          <a:p>
            <a:r>
              <a:rPr lang="cs-CZ" b="1" u="sng" dirty="0" smtClean="0"/>
              <a:t>Příčiny – VLASTNÍ POCITY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75874"/>
            <a:ext cx="8915400" cy="46682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emoční tíseň, vnitřní neklid,  tenze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zklamání, pocit křivdy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pocity viny, </a:t>
            </a:r>
            <a:r>
              <a:rPr lang="cs-CZ" sz="2800" b="1" dirty="0" err="1">
                <a:solidFill>
                  <a:schemeClr val="tx1"/>
                </a:solidFill>
              </a:rPr>
              <a:t>sebetrestání</a:t>
            </a:r>
            <a:endParaRPr lang="cs-CZ" sz="28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touha „potrestat“ někoho blízkého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experimentování s vlastním tělem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nuda, nedostatek smysluplné činnosti, nedostatek zážitku úspěchu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dospívání – vnitřní zmatek, měnící se sebepojetí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10866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7580"/>
          </a:xfrm>
        </p:spPr>
        <p:txBody>
          <a:bodyPr/>
          <a:lstStyle/>
          <a:p>
            <a:r>
              <a:rPr lang="cs-CZ" b="1" u="sng" dirty="0" smtClean="0"/>
              <a:t>Příčiny – TRAUMA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75874"/>
            <a:ext cx="8915400" cy="46682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týrání, sexuální zneužívání 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šikana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přebíjení psychické bolesti </a:t>
            </a:r>
            <a:r>
              <a:rPr lang="cs-CZ" sz="2800" b="1" dirty="0" smtClean="0">
                <a:solidFill>
                  <a:schemeClr val="tx1"/>
                </a:solidFill>
              </a:rPr>
              <a:t>fyzickou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emoční inhibice v rámci PTSD</a:t>
            </a:r>
            <a:endParaRPr lang="cs-CZ" sz="28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endParaRPr lang="cs-CZ" sz="28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cs-CZ" sz="2800" b="1" dirty="0">
                <a:solidFill>
                  <a:schemeClr val="tx1"/>
                </a:solidFill>
              </a:rPr>
              <a:t>   Sebepoškozování bývá velmi typickým způsobem „volání o pomoc“ v případě týrání či zneužívání dítěte!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01170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7580"/>
          </a:xfrm>
        </p:spPr>
        <p:txBody>
          <a:bodyPr/>
          <a:lstStyle/>
          <a:p>
            <a:r>
              <a:rPr lang="cs-CZ" b="1" u="sng" dirty="0" smtClean="0"/>
              <a:t>Příčiny – JINÉ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75874"/>
            <a:ext cx="8915400" cy="466825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komunikační prostředek „něco mě trápí“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nadměrný stres, </a:t>
            </a:r>
            <a:r>
              <a:rPr lang="cs-CZ" sz="2000" b="1" dirty="0">
                <a:solidFill>
                  <a:srgbClr val="800000"/>
                </a:solidFill>
              </a:rPr>
              <a:t>např. neúspěchy ve </a:t>
            </a:r>
            <a:r>
              <a:rPr lang="cs-CZ" sz="2000" b="1" dirty="0" smtClean="0">
                <a:solidFill>
                  <a:srgbClr val="800000"/>
                </a:solidFill>
              </a:rPr>
              <a:t>škole, sportu</a:t>
            </a:r>
            <a:endParaRPr lang="cs-CZ" sz="2000" b="1" dirty="0">
              <a:solidFill>
                <a:srgbClr val="8000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závažná psychická porucha či onemocnění </a:t>
            </a:r>
            <a:r>
              <a:rPr lang="cs-CZ" sz="2000" b="1" dirty="0" smtClean="0">
                <a:solidFill>
                  <a:srgbClr val="800000"/>
                </a:solidFill>
              </a:rPr>
              <a:t>deprese</a:t>
            </a:r>
            <a:r>
              <a:rPr lang="cs-CZ" sz="2000" b="1" dirty="0">
                <a:solidFill>
                  <a:srgbClr val="800000"/>
                </a:solidFill>
              </a:rPr>
              <a:t>, počínající </a:t>
            </a:r>
            <a:r>
              <a:rPr lang="cs-CZ" sz="2000" b="1" dirty="0" smtClean="0">
                <a:solidFill>
                  <a:srgbClr val="800000"/>
                </a:solidFill>
              </a:rPr>
              <a:t>psychóza</a:t>
            </a:r>
            <a:endParaRPr lang="cs-CZ" sz="2000" b="1" dirty="0">
              <a:solidFill>
                <a:srgbClr val="8000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nápodoba agresivního chování </a:t>
            </a:r>
            <a:r>
              <a:rPr lang="cs-CZ" sz="2000" b="1" dirty="0" smtClean="0">
                <a:solidFill>
                  <a:srgbClr val="800000"/>
                </a:solidFill>
              </a:rPr>
              <a:t>v </a:t>
            </a:r>
            <a:r>
              <a:rPr lang="cs-CZ" sz="2000" b="1" dirty="0">
                <a:solidFill>
                  <a:srgbClr val="800000"/>
                </a:solidFill>
              </a:rPr>
              <a:t>okolí, ve virtuální realitě: filmy, PC </a:t>
            </a:r>
            <a:r>
              <a:rPr lang="cs-CZ" sz="2000" b="1" dirty="0" smtClean="0">
                <a:solidFill>
                  <a:srgbClr val="800000"/>
                </a:solidFill>
              </a:rPr>
              <a:t>hry</a:t>
            </a:r>
            <a:endParaRPr lang="cs-CZ" sz="2000" b="1" dirty="0">
              <a:solidFill>
                <a:srgbClr val="800000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nedostatek zralejších způsobů pro řešení zátěžových situací </a:t>
            </a:r>
            <a:r>
              <a:rPr lang="cs-CZ" sz="2000" b="1" dirty="0" smtClean="0">
                <a:solidFill>
                  <a:srgbClr val="800000"/>
                </a:solidFill>
              </a:rPr>
              <a:t>maladaptivní </a:t>
            </a:r>
            <a:r>
              <a:rPr lang="cs-CZ" sz="2000" b="1" dirty="0" err="1">
                <a:solidFill>
                  <a:srgbClr val="800000"/>
                </a:solidFill>
              </a:rPr>
              <a:t>copingová</a:t>
            </a:r>
            <a:r>
              <a:rPr lang="cs-CZ" sz="2000" b="1" dirty="0">
                <a:solidFill>
                  <a:srgbClr val="800000"/>
                </a:solidFill>
              </a:rPr>
              <a:t> </a:t>
            </a:r>
            <a:r>
              <a:rPr lang="cs-CZ" sz="2000" b="1" dirty="0" smtClean="0">
                <a:solidFill>
                  <a:srgbClr val="800000"/>
                </a:solidFill>
              </a:rPr>
              <a:t>strategie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frajeřina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80032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7580"/>
          </a:xfrm>
        </p:spPr>
        <p:txBody>
          <a:bodyPr/>
          <a:lstStyle/>
          <a:p>
            <a:r>
              <a:rPr lang="cs-CZ" b="1" u="sng" dirty="0" smtClean="0"/>
              <a:t>Jak přestat? 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75874"/>
            <a:ext cx="8915400" cy="4876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nutná </a:t>
            </a:r>
            <a:r>
              <a:rPr lang="cs-CZ" sz="2800" b="1" u="sng" dirty="0">
                <a:solidFill>
                  <a:schemeClr val="tx1"/>
                </a:solidFill>
              </a:rPr>
              <a:t>motivace</a:t>
            </a:r>
            <a:r>
              <a:rPr lang="cs-CZ" sz="2800" b="1" dirty="0">
                <a:solidFill>
                  <a:schemeClr val="tx1"/>
                </a:solidFill>
              </a:rPr>
              <a:t> na straně </a:t>
            </a:r>
            <a:r>
              <a:rPr lang="cs-CZ" sz="2800" b="1" dirty="0" smtClean="0">
                <a:solidFill>
                  <a:schemeClr val="tx1"/>
                </a:solidFill>
              </a:rPr>
              <a:t>dítěte </a:t>
            </a:r>
            <a:r>
              <a:rPr lang="cs-CZ" sz="2000" b="1" dirty="0" smtClean="0">
                <a:solidFill>
                  <a:srgbClr val="800000"/>
                </a:solidFill>
              </a:rPr>
              <a:t>(zákazy </a:t>
            </a:r>
            <a:r>
              <a:rPr lang="cs-CZ" sz="2000" b="1" dirty="0">
                <a:solidFill>
                  <a:srgbClr val="800000"/>
                </a:solidFill>
              </a:rPr>
              <a:t>nepomáhají!)</a:t>
            </a:r>
            <a:endParaRPr lang="cs-CZ" sz="2000" b="1" dirty="0"/>
          </a:p>
          <a:p>
            <a:pPr>
              <a:lnSpc>
                <a:spcPct val="90000"/>
              </a:lnSpc>
              <a:defRPr/>
            </a:pPr>
            <a:r>
              <a:rPr lang="cs-CZ" sz="2800" b="1" u="sng" dirty="0">
                <a:solidFill>
                  <a:schemeClr val="tx1"/>
                </a:solidFill>
              </a:rPr>
              <a:t>náhled</a:t>
            </a:r>
            <a:r>
              <a:rPr lang="cs-CZ" sz="2800" b="1" dirty="0">
                <a:solidFill>
                  <a:schemeClr val="tx1"/>
                </a:solidFill>
              </a:rPr>
              <a:t> dítěte </a:t>
            </a:r>
            <a:r>
              <a:rPr lang="cs-CZ" sz="2800" b="1" dirty="0" smtClean="0"/>
              <a:t> </a:t>
            </a:r>
            <a:r>
              <a:rPr lang="cs-CZ" sz="2000" b="1" dirty="0">
                <a:solidFill>
                  <a:srgbClr val="800000"/>
                </a:solidFill>
              </a:rPr>
              <a:t>škodlivé, nezdravé, nezralé 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najít </a:t>
            </a:r>
            <a:r>
              <a:rPr lang="cs-CZ" sz="2800" b="1" u="sng" dirty="0">
                <a:solidFill>
                  <a:schemeClr val="tx1"/>
                </a:solidFill>
              </a:rPr>
              <a:t>spouštěč</a:t>
            </a:r>
            <a:r>
              <a:rPr lang="cs-CZ" sz="2800" b="1" dirty="0">
                <a:solidFill>
                  <a:schemeClr val="tx1"/>
                </a:solidFill>
              </a:rPr>
              <a:t>, funkci </a:t>
            </a:r>
            <a:r>
              <a:rPr lang="cs-CZ" sz="2800" b="1" dirty="0" err="1">
                <a:solidFill>
                  <a:schemeClr val="tx1"/>
                </a:solidFill>
              </a:rPr>
              <a:t>sebezraňování</a:t>
            </a:r>
            <a:endParaRPr lang="cs-CZ" sz="28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najít </a:t>
            </a:r>
            <a:r>
              <a:rPr lang="cs-CZ" sz="2800" b="1" u="sng" dirty="0">
                <a:solidFill>
                  <a:schemeClr val="tx1"/>
                </a:solidFill>
              </a:rPr>
              <a:t>jiné způsoby</a:t>
            </a:r>
            <a:r>
              <a:rPr lang="cs-CZ" sz="2800" b="1" dirty="0">
                <a:solidFill>
                  <a:schemeClr val="tx1"/>
                </a:solidFill>
              </a:rPr>
              <a:t>, které plní stejný cíl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sestavit </a:t>
            </a:r>
            <a:r>
              <a:rPr lang="cs-CZ" sz="2800" b="1" u="sng" dirty="0">
                <a:solidFill>
                  <a:schemeClr val="tx1"/>
                </a:solidFill>
              </a:rPr>
              <a:t>jasný plán </a:t>
            </a:r>
            <a:r>
              <a:rPr lang="cs-CZ" sz="2800" b="1" dirty="0">
                <a:solidFill>
                  <a:schemeClr val="tx1"/>
                </a:solidFill>
              </a:rPr>
              <a:t>pro rizikové situace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učit se odložit sebezranění </a:t>
            </a:r>
            <a:r>
              <a:rPr lang="cs-CZ" sz="2800" b="1" dirty="0">
                <a:solidFill>
                  <a:srgbClr val="800000"/>
                </a:solidFill>
              </a:rPr>
              <a:t>(emoce oslabí)</a:t>
            </a:r>
            <a:endParaRPr lang="cs-CZ" sz="2800" b="1" dirty="0"/>
          </a:p>
          <a:p>
            <a:pPr>
              <a:lnSpc>
                <a:spcPct val="90000"/>
              </a:lnSpc>
              <a:defRPr/>
            </a:pPr>
            <a:r>
              <a:rPr lang="cs-CZ" sz="2800" b="1" u="sng" dirty="0">
                <a:solidFill>
                  <a:schemeClr val="tx1"/>
                </a:solidFill>
              </a:rPr>
              <a:t>nezůstávat sám </a:t>
            </a:r>
            <a:r>
              <a:rPr lang="cs-CZ" sz="2800" b="1" dirty="0">
                <a:solidFill>
                  <a:schemeClr val="tx1"/>
                </a:solidFill>
              </a:rPr>
              <a:t>se svou starostí  – využít  rodinu, kamarády, </a:t>
            </a:r>
            <a:r>
              <a:rPr lang="cs-CZ" sz="2800" b="1" u="sng" dirty="0" smtClean="0">
                <a:solidFill>
                  <a:schemeClr val="tx1"/>
                </a:solidFill>
              </a:rPr>
              <a:t>linku </a:t>
            </a:r>
            <a:r>
              <a:rPr lang="cs-CZ" sz="2800" b="1" u="sng" dirty="0">
                <a:solidFill>
                  <a:schemeClr val="tx1"/>
                </a:solidFill>
              </a:rPr>
              <a:t>důvěry</a:t>
            </a:r>
          </a:p>
          <a:p>
            <a:pPr>
              <a:lnSpc>
                <a:spcPct val="90000"/>
              </a:lnSpc>
              <a:defRPr/>
            </a:pPr>
            <a:r>
              <a:rPr lang="cs-CZ" sz="2800" b="1" dirty="0">
                <a:solidFill>
                  <a:schemeClr val="tx1"/>
                </a:solidFill>
              </a:rPr>
              <a:t>najít si nové koníčky, kamarády </a:t>
            </a:r>
            <a:endParaRPr lang="cs-CZ" sz="2800" b="1" dirty="0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cs-CZ" sz="2800" b="1" dirty="0" smtClean="0">
                <a:solidFill>
                  <a:schemeClr val="tx1"/>
                </a:solidFill>
              </a:rPr>
              <a:t>pomoc psychologa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41568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7580"/>
          </a:xfrm>
        </p:spPr>
        <p:txBody>
          <a:bodyPr/>
          <a:lstStyle/>
          <a:p>
            <a:r>
              <a:rPr lang="cs-CZ" b="1" dirty="0" smtClean="0"/>
              <a:t> 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475874"/>
            <a:ext cx="8915400" cy="4668252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  <a:defRPr/>
            </a:pPr>
            <a:endParaRPr lang="cs-CZ" sz="3600" b="1" dirty="0" smtClean="0"/>
          </a:p>
          <a:p>
            <a:pPr marL="0" indent="0">
              <a:lnSpc>
                <a:spcPct val="90000"/>
              </a:lnSpc>
              <a:buNone/>
              <a:defRPr/>
            </a:pPr>
            <a:endParaRPr lang="cs-CZ" sz="3600" b="1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cs-CZ" sz="3600" b="1" dirty="0" smtClean="0"/>
              <a:t>            Děkuji vám za pozornost</a:t>
            </a:r>
            <a:endParaRPr lang="cs-CZ" sz="36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009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 smtClean="0"/>
              <a:t>Deviantní zneuživatelé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2238"/>
            <a:ext cx="8915400" cy="4378984"/>
          </a:xfrm>
        </p:spPr>
        <p:txBody>
          <a:bodyPr>
            <a:normAutofit fontScale="92500" lnSpcReduction="20000"/>
          </a:bodyPr>
          <a:lstStyle/>
          <a:p>
            <a:pPr marL="0" indent="0">
              <a:buClr>
                <a:srgbClr val="F26922"/>
              </a:buClr>
              <a:buNone/>
              <a:tabLst>
                <a:tab pos="228600" algn="l"/>
              </a:tabLst>
              <a:defRPr/>
            </a:pPr>
            <a:endParaRPr lang="cs-CZ" sz="2800" b="1" spc="300" dirty="0">
              <a:solidFill>
                <a:srgbClr val="F2692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F26922"/>
              </a:buClr>
              <a:buFont typeface="Wingdings" pitchFamily="2" charset="2"/>
              <a:buChar char="Ø"/>
              <a:tabLst>
                <a:tab pos="228600" algn="l"/>
              </a:tabLst>
              <a:defRPr/>
            </a:pPr>
            <a:r>
              <a:rPr lang="cs-CZ" sz="3000" b="1" dirty="0" smtClean="0">
                <a:solidFill>
                  <a:schemeClr val="tx1"/>
                </a:solidFill>
              </a:rPr>
              <a:t>primárně </a:t>
            </a:r>
            <a:r>
              <a:rPr lang="cs-CZ" sz="3000" b="1" dirty="0">
                <a:solidFill>
                  <a:schemeClr val="tx1"/>
                </a:solidFill>
              </a:rPr>
              <a:t>preferují objekt sexuálně </a:t>
            </a:r>
            <a:r>
              <a:rPr lang="cs-CZ" sz="3000" b="1" dirty="0" smtClean="0">
                <a:solidFill>
                  <a:schemeClr val="tx1"/>
                </a:solidFill>
              </a:rPr>
              <a:t>nezralý</a:t>
            </a:r>
            <a:r>
              <a:rPr lang="cs-CZ" sz="3000" b="1" dirty="0">
                <a:solidFill>
                  <a:schemeClr val="tx1"/>
                </a:solidFill>
              </a:rPr>
              <a:t>, </a:t>
            </a:r>
            <a:r>
              <a:rPr lang="cs-CZ" sz="3000" b="1" dirty="0" smtClean="0">
                <a:solidFill>
                  <a:schemeClr val="tx1"/>
                </a:solidFill>
              </a:rPr>
              <a:t>bez vyvinutých  sekundárních </a:t>
            </a:r>
            <a:r>
              <a:rPr lang="cs-CZ" sz="3000" b="1" dirty="0">
                <a:solidFill>
                  <a:schemeClr val="tx1"/>
                </a:solidFill>
              </a:rPr>
              <a:t>pohlavních znaků </a:t>
            </a:r>
          </a:p>
          <a:p>
            <a:pPr>
              <a:buClr>
                <a:srgbClr val="F26922"/>
              </a:buClr>
              <a:buFont typeface="Wingdings" pitchFamily="2" charset="2"/>
              <a:buChar char="Ø"/>
              <a:tabLst>
                <a:tab pos="228600" algn="l"/>
              </a:tabLst>
              <a:defRPr/>
            </a:pPr>
            <a:r>
              <a:rPr lang="cs-CZ" sz="3000" b="1" dirty="0" smtClean="0">
                <a:solidFill>
                  <a:schemeClr val="tx1"/>
                </a:solidFill>
              </a:rPr>
              <a:t>mají </a:t>
            </a:r>
            <a:r>
              <a:rPr lang="cs-CZ" sz="3000" b="1" dirty="0">
                <a:solidFill>
                  <a:schemeClr val="tx1"/>
                </a:solidFill>
              </a:rPr>
              <a:t>na svědomí </a:t>
            </a:r>
            <a:r>
              <a:rPr lang="cs-CZ" sz="3000" b="1" u="sng" dirty="0">
                <a:solidFill>
                  <a:schemeClr val="tx1"/>
                </a:solidFill>
              </a:rPr>
              <a:t>jen cca 10% </a:t>
            </a:r>
            <a:r>
              <a:rPr lang="cs-CZ" sz="3000" b="1" u="sng" dirty="0" smtClean="0">
                <a:solidFill>
                  <a:schemeClr val="tx1"/>
                </a:solidFill>
              </a:rPr>
              <a:t>případů </a:t>
            </a:r>
            <a:r>
              <a:rPr lang="cs-CZ" sz="3000" b="1" dirty="0" smtClean="0">
                <a:solidFill>
                  <a:schemeClr val="tx1"/>
                </a:solidFill>
              </a:rPr>
              <a:t>sexuálního </a:t>
            </a:r>
            <a:r>
              <a:rPr lang="cs-CZ" sz="3000" b="1" dirty="0">
                <a:solidFill>
                  <a:schemeClr val="tx1"/>
                </a:solidFill>
              </a:rPr>
              <a:t>zneužívání </a:t>
            </a:r>
            <a:r>
              <a:rPr lang="cs-CZ" sz="3000" b="1" dirty="0" smtClean="0">
                <a:solidFill>
                  <a:schemeClr val="tx1"/>
                </a:solidFill>
              </a:rPr>
              <a:t>dětí!</a:t>
            </a:r>
          </a:p>
          <a:p>
            <a:pPr>
              <a:buClr>
                <a:srgbClr val="F26922"/>
              </a:buClr>
              <a:buFont typeface="Wingdings" pitchFamily="2" charset="2"/>
              <a:buChar char="Ø"/>
              <a:tabLst>
                <a:tab pos="228600" algn="l"/>
              </a:tabLst>
              <a:defRPr/>
            </a:pPr>
            <a:r>
              <a:rPr lang="cs-CZ" sz="3000" b="1" dirty="0" smtClean="0">
                <a:solidFill>
                  <a:schemeClr val="tx1"/>
                </a:solidFill>
              </a:rPr>
              <a:t>nezneužívají </a:t>
            </a:r>
            <a:r>
              <a:rPr lang="cs-CZ" sz="3000" b="1" dirty="0">
                <a:solidFill>
                  <a:schemeClr val="tx1"/>
                </a:solidFill>
              </a:rPr>
              <a:t>většinou svoje vlastní děti!</a:t>
            </a:r>
          </a:p>
          <a:p>
            <a:pPr>
              <a:buClr>
                <a:srgbClr val="F26922"/>
              </a:buClr>
              <a:buFont typeface="Wingdings" pitchFamily="2" charset="2"/>
              <a:buChar char="Ø"/>
              <a:tabLst>
                <a:tab pos="228600" algn="l"/>
              </a:tabLst>
              <a:defRPr/>
            </a:pPr>
            <a:r>
              <a:rPr lang="cs-CZ" sz="3000" b="1" dirty="0" smtClean="0">
                <a:solidFill>
                  <a:schemeClr val="tx1"/>
                </a:solidFill>
              </a:rPr>
              <a:t>ne </a:t>
            </a:r>
            <a:r>
              <a:rPr lang="cs-CZ" sz="3000" b="1" dirty="0">
                <a:solidFill>
                  <a:schemeClr val="tx1"/>
                </a:solidFill>
              </a:rPr>
              <a:t>každý pedofil skutečně děti atakuje – </a:t>
            </a:r>
          </a:p>
          <a:p>
            <a:pPr>
              <a:buClr>
                <a:srgbClr val="F26922"/>
              </a:buClr>
              <a:buNone/>
              <a:defRPr/>
            </a:pPr>
            <a:r>
              <a:rPr lang="cs-CZ" sz="3000" b="1" dirty="0">
                <a:solidFill>
                  <a:schemeClr val="tx1"/>
                </a:solidFill>
              </a:rPr>
              <a:t>    většina udrží deviaci pod kontrolou</a:t>
            </a:r>
          </a:p>
          <a:p>
            <a:pPr>
              <a:buClr>
                <a:srgbClr val="F26922"/>
              </a:buClr>
              <a:buNone/>
              <a:defRPr/>
            </a:pPr>
            <a:r>
              <a:rPr lang="cs-CZ" sz="2800" b="1" dirty="0">
                <a:solidFill>
                  <a:schemeClr val="tx1"/>
                </a:solidFill>
              </a:rPr>
              <a:t>* </a:t>
            </a:r>
            <a:r>
              <a:rPr lang="cs-CZ" sz="2000" b="1" dirty="0">
                <a:solidFill>
                  <a:schemeClr val="tx1"/>
                </a:solidFill>
              </a:rPr>
              <a:t>Znalecké posudky úskalí; až </a:t>
            </a:r>
            <a:r>
              <a:rPr lang="cs-CZ" sz="2000" b="1" dirty="0" smtClean="0">
                <a:solidFill>
                  <a:schemeClr val="tx1"/>
                </a:solidFill>
              </a:rPr>
              <a:t>30% </a:t>
            </a:r>
            <a:r>
              <a:rPr lang="cs-CZ" sz="2000" b="1" dirty="0">
                <a:solidFill>
                  <a:schemeClr val="tx1"/>
                </a:solidFill>
              </a:rPr>
              <a:t>penetračních </a:t>
            </a:r>
            <a:r>
              <a:rPr lang="cs-CZ" sz="2000" b="1" dirty="0" err="1">
                <a:solidFill>
                  <a:schemeClr val="tx1"/>
                </a:solidFill>
              </a:rPr>
              <a:t>sex.zn</a:t>
            </a:r>
            <a:r>
              <a:rPr lang="cs-CZ" sz="2000" b="1" dirty="0">
                <a:solidFill>
                  <a:schemeClr val="tx1"/>
                </a:solidFill>
              </a:rPr>
              <a:t> nemusí být porušen hymen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9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 smtClean="0"/>
              <a:t>Delikventní zneuživatelé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2238"/>
            <a:ext cx="8915400" cy="512523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  <a:defRPr/>
            </a:pPr>
            <a:endParaRPr lang="cs-CZ" sz="1000" b="1" dirty="0"/>
          </a:p>
          <a:p>
            <a:pPr>
              <a:buClr>
                <a:srgbClr val="F26922"/>
              </a:buClr>
              <a:buFont typeface="Wingdings" pitchFamily="2" charset="2"/>
              <a:buChar char="Ø"/>
              <a:defRPr/>
            </a:pPr>
            <a:r>
              <a:rPr lang="cs-CZ" sz="2800" b="1" dirty="0"/>
              <a:t> </a:t>
            </a:r>
            <a:r>
              <a:rPr lang="cs-CZ" sz="3000" b="1" dirty="0">
                <a:solidFill>
                  <a:schemeClr val="tx1"/>
                </a:solidFill>
              </a:rPr>
              <a:t>volí dítě jako náhradní objekt </a:t>
            </a:r>
          </a:p>
          <a:p>
            <a:pPr>
              <a:buClr>
                <a:srgbClr val="F26922"/>
              </a:buClr>
              <a:buFont typeface="Wingdings" pitchFamily="2" charset="2"/>
              <a:buChar char="Ø"/>
              <a:defRPr/>
            </a:pPr>
            <a:r>
              <a:rPr lang="cs-CZ" sz="3000" b="1" dirty="0">
                <a:solidFill>
                  <a:schemeClr val="tx1"/>
                </a:solidFill>
              </a:rPr>
              <a:t> primárně preferují objekt sexuálně zralý</a:t>
            </a:r>
          </a:p>
          <a:p>
            <a:pPr>
              <a:buClr>
                <a:srgbClr val="F26922"/>
              </a:buClr>
              <a:buFont typeface="Wingdings" pitchFamily="2" charset="2"/>
              <a:buChar char="Ø"/>
              <a:defRPr/>
            </a:pPr>
            <a:r>
              <a:rPr lang="cs-CZ" sz="3000" b="1" dirty="0">
                <a:solidFill>
                  <a:schemeClr val="tx1"/>
                </a:solidFill>
              </a:rPr>
              <a:t> představují většinu  zneuživatelů – 90%</a:t>
            </a:r>
          </a:p>
          <a:p>
            <a:pPr>
              <a:buClr>
                <a:srgbClr val="F26922"/>
              </a:buClr>
              <a:buFont typeface="Wingdings" pitchFamily="2" charset="2"/>
              <a:buChar char="Ø"/>
              <a:defRPr/>
            </a:pPr>
            <a:r>
              <a:rPr lang="cs-CZ" sz="3000" b="1" dirty="0">
                <a:solidFill>
                  <a:schemeClr val="tx1"/>
                </a:solidFill>
              </a:rPr>
              <a:t> sexuologický znalecký posudek negativní</a:t>
            </a:r>
          </a:p>
          <a:p>
            <a:pPr>
              <a:buClr>
                <a:srgbClr val="F26922"/>
              </a:buClr>
              <a:buFont typeface="Wingdings" pitchFamily="2" charset="2"/>
              <a:buChar char="Ø"/>
              <a:defRPr/>
            </a:pPr>
            <a:r>
              <a:rPr lang="cs-CZ" sz="3000" b="1" dirty="0">
                <a:solidFill>
                  <a:schemeClr val="tx1"/>
                </a:solidFill>
              </a:rPr>
              <a:t> motivace:  moc; citová směna, </a:t>
            </a:r>
            <a:r>
              <a:rPr lang="cs-CZ" sz="3000" b="1" dirty="0" err="1">
                <a:solidFill>
                  <a:schemeClr val="tx1"/>
                </a:solidFill>
              </a:rPr>
              <a:t>sex.potřeby</a:t>
            </a:r>
            <a:endParaRPr lang="cs-CZ" sz="3000" b="1" dirty="0">
              <a:solidFill>
                <a:schemeClr val="tx1"/>
              </a:solidFill>
            </a:endParaRPr>
          </a:p>
          <a:p>
            <a:pPr>
              <a:buClr>
                <a:srgbClr val="F26922"/>
              </a:buClr>
              <a:buFont typeface="Wingdings" pitchFamily="2" charset="2"/>
              <a:buChar char="Ø"/>
              <a:defRPr/>
            </a:pPr>
            <a:r>
              <a:rPr lang="cs-CZ" sz="3000" b="1" dirty="0">
                <a:solidFill>
                  <a:schemeClr val="tx1"/>
                </a:solidFill>
              </a:rPr>
              <a:t> jedná se zejména </a:t>
            </a:r>
            <a:r>
              <a:rPr lang="cs-CZ" sz="3000" b="1" dirty="0" smtClean="0">
                <a:solidFill>
                  <a:schemeClr val="tx1"/>
                </a:solidFill>
              </a:rPr>
              <a:t>o:</a:t>
            </a:r>
          </a:p>
          <a:p>
            <a:pPr>
              <a:buClr>
                <a:srgbClr val="F26922"/>
              </a:buClr>
              <a:buFont typeface="Wingdings" panose="05000000000000000000" pitchFamily="2" charset="2"/>
              <a:buChar char="§"/>
              <a:defRPr/>
            </a:pPr>
            <a:r>
              <a:rPr lang="cs-CZ" sz="3000" b="1" dirty="0" smtClean="0">
                <a:solidFill>
                  <a:schemeClr val="tx1"/>
                </a:solidFill>
              </a:rPr>
              <a:t> </a:t>
            </a:r>
            <a:r>
              <a:rPr lang="cs-CZ" sz="3000" b="1" dirty="0">
                <a:solidFill>
                  <a:schemeClr val="tx1"/>
                </a:solidFill>
              </a:rPr>
              <a:t>poruchy </a:t>
            </a:r>
            <a:r>
              <a:rPr lang="cs-CZ" sz="3000" b="1" dirty="0" smtClean="0">
                <a:solidFill>
                  <a:schemeClr val="tx1"/>
                </a:solidFill>
              </a:rPr>
              <a:t>osobnosti</a:t>
            </a:r>
            <a:endParaRPr lang="cs-CZ" sz="3000" b="1" dirty="0">
              <a:solidFill>
                <a:schemeClr val="tx1"/>
              </a:solidFill>
            </a:endParaRPr>
          </a:p>
          <a:p>
            <a:pPr>
              <a:buClr>
                <a:srgbClr val="F26922"/>
              </a:buClr>
              <a:buFont typeface="Wingdings" panose="05000000000000000000" pitchFamily="2" charset="2"/>
              <a:buChar char="§"/>
              <a:defRPr/>
            </a:pPr>
            <a:r>
              <a:rPr lang="cs-CZ" sz="3000" b="1" dirty="0" smtClean="0">
                <a:solidFill>
                  <a:schemeClr val="tx1"/>
                </a:solidFill>
              </a:rPr>
              <a:t>nezdrženlivost</a:t>
            </a:r>
            <a:r>
              <a:rPr lang="cs-CZ" sz="3000" b="1" dirty="0">
                <a:solidFill>
                  <a:schemeClr val="tx1"/>
                </a:solidFill>
              </a:rPr>
              <a:t>, narušenou </a:t>
            </a:r>
            <a:r>
              <a:rPr lang="cs-CZ" sz="3000" b="1" dirty="0" smtClean="0">
                <a:solidFill>
                  <a:schemeClr val="tx1"/>
                </a:solidFill>
              </a:rPr>
              <a:t>morálku </a:t>
            </a:r>
          </a:p>
          <a:p>
            <a:pPr>
              <a:buClr>
                <a:srgbClr val="F26922"/>
              </a:buClr>
              <a:buFont typeface="Wingdings" panose="05000000000000000000" pitchFamily="2" charset="2"/>
              <a:buChar char="§"/>
              <a:defRPr/>
            </a:pPr>
            <a:r>
              <a:rPr lang="cs-CZ" sz="3000" b="1" dirty="0" smtClean="0">
                <a:solidFill>
                  <a:schemeClr val="tx1"/>
                </a:solidFill>
              </a:rPr>
              <a:t>abusus </a:t>
            </a:r>
            <a:r>
              <a:rPr lang="cs-CZ" sz="3000" b="1" dirty="0">
                <a:solidFill>
                  <a:schemeClr val="tx1"/>
                </a:solidFill>
              </a:rPr>
              <a:t>návykových látek, osobnostní </a:t>
            </a:r>
          </a:p>
          <a:p>
            <a:pPr>
              <a:buClr>
                <a:srgbClr val="F26922"/>
              </a:buClr>
              <a:buFont typeface="Wingdings" panose="05000000000000000000" pitchFamily="2" charset="2"/>
              <a:buChar char="§"/>
              <a:defRPr/>
            </a:pPr>
            <a:r>
              <a:rPr lang="cs-CZ" sz="3000" b="1" dirty="0" smtClean="0">
                <a:solidFill>
                  <a:schemeClr val="tx1"/>
                </a:solidFill>
              </a:rPr>
              <a:t>nejistotu</a:t>
            </a:r>
            <a:r>
              <a:rPr lang="cs-CZ" sz="3000" b="1" dirty="0">
                <a:solidFill>
                  <a:schemeClr val="tx1"/>
                </a:solidFill>
              </a:rPr>
              <a:t>, komplexy, nízké sebevědomí 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164" y="631610"/>
            <a:ext cx="8911687" cy="677468"/>
          </a:xfrm>
        </p:spPr>
        <p:txBody>
          <a:bodyPr/>
          <a:lstStyle/>
          <a:p>
            <a:r>
              <a:rPr lang="cs-CZ" b="1" u="sng" dirty="0" err="1" smtClean="0"/>
              <a:t>Intrafamiliární</a:t>
            </a:r>
            <a:r>
              <a:rPr lang="cs-CZ" b="1" u="sng" dirty="0" smtClean="0"/>
              <a:t> sexuální zneužívání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75864" y="1612448"/>
            <a:ext cx="8915400" cy="477231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  <a:defRPr/>
            </a:pPr>
            <a:endParaRPr lang="cs-CZ" sz="51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5100" b="1" dirty="0">
                <a:solidFill>
                  <a:schemeClr val="tx1"/>
                </a:solidFill>
                <a:latin typeface="Arial" panose="020B0604020202020204" pitchFamily="34" charset="0"/>
              </a:rPr>
              <a:t>Nejvíce dětí je zneužíváno osobami příbuznými!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statistika DKC: 62 % dětí vyšetřených v DKC pro </a:t>
            </a:r>
            <a:r>
              <a:rPr lang="cs-CZ" altLang="cs-CZ" sz="2800" b="1" dirty="0" err="1">
                <a:solidFill>
                  <a:schemeClr val="hlink"/>
                </a:solidFill>
                <a:latin typeface="Arial" panose="020B0604020202020204" pitchFamily="34" charset="0"/>
              </a:rPr>
              <a:t>susp</a:t>
            </a: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. </a:t>
            </a:r>
            <a:r>
              <a:rPr lang="cs-CZ" altLang="cs-CZ" sz="2800" b="1" dirty="0" err="1">
                <a:solidFill>
                  <a:schemeClr val="hlink"/>
                </a:solidFill>
                <a:latin typeface="Arial" panose="020B0604020202020204" pitchFamily="34" charset="0"/>
              </a:rPr>
              <a:t>sex.zn</a:t>
            </a: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.!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5100" b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5100" b="1" u="sng" dirty="0">
                <a:solidFill>
                  <a:schemeClr val="tx1"/>
                </a:solidFill>
                <a:latin typeface="Arial" panose="020B0604020202020204" pitchFamily="34" charset="0"/>
              </a:rPr>
              <a:t>Obraz </a:t>
            </a:r>
            <a:r>
              <a:rPr lang="cs-CZ" altLang="cs-CZ" sz="5100" b="1" u="sng" dirty="0" err="1">
                <a:solidFill>
                  <a:schemeClr val="tx1"/>
                </a:solidFill>
                <a:latin typeface="Arial" panose="020B0604020202020204" pitchFamily="34" charset="0"/>
              </a:rPr>
              <a:t>intrafamiliárního</a:t>
            </a:r>
            <a:r>
              <a:rPr lang="cs-CZ" altLang="cs-CZ" sz="5100" b="1" u="sng" dirty="0">
                <a:solidFill>
                  <a:schemeClr val="tx1"/>
                </a:solidFill>
                <a:latin typeface="Arial" panose="020B0604020202020204" pitchFamily="34" charset="0"/>
              </a:rPr>
              <a:t> zneužívání: </a:t>
            </a:r>
            <a:endParaRPr lang="cs-CZ" altLang="cs-CZ" sz="5100" b="1" u="sng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cs-CZ" altLang="cs-CZ" sz="4800" b="1" u="sng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5100" b="1" dirty="0">
                <a:solidFill>
                  <a:schemeClr val="tx1"/>
                </a:solidFill>
                <a:latin typeface="Arial" panose="020B0604020202020204" pitchFamily="34" charset="0"/>
              </a:rPr>
              <a:t>zahájení od útlého věku  </a:t>
            </a: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statistika DKC: 26 % dětí  ve věku 3-6 let!</a:t>
            </a:r>
            <a:r>
              <a:rPr lang="cs-CZ" altLang="cs-CZ" sz="2800" b="1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5100" b="1" dirty="0">
                <a:solidFill>
                  <a:schemeClr val="tx1"/>
                </a:solidFill>
                <a:latin typeface="Arial" panose="020B0604020202020204" pitchFamily="34" charset="0"/>
              </a:rPr>
              <a:t>dlouhodobá forma  zneužívání </a:t>
            </a: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i roky trvající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       vyvíjí se - postupný nárůst </a:t>
            </a:r>
            <a:r>
              <a:rPr lang="cs-CZ" altLang="cs-CZ" sz="2800" b="1" dirty="0" smtClean="0">
                <a:solidFill>
                  <a:schemeClr val="hlink"/>
                </a:solidFill>
                <a:latin typeface="Arial" panose="020B0604020202020204" pitchFamily="34" charset="0"/>
              </a:rPr>
              <a:t>závažnosti  </a:t>
            </a: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až k </a:t>
            </a:r>
            <a:r>
              <a:rPr lang="cs-CZ" altLang="cs-CZ" sz="2800" b="1" dirty="0" smtClean="0">
                <a:solidFill>
                  <a:schemeClr val="hlink"/>
                </a:solidFill>
                <a:latin typeface="Arial" panose="020B0604020202020204" pitchFamily="34" charset="0"/>
              </a:rPr>
              <a:t>penetračním formám</a:t>
            </a:r>
            <a:endParaRPr lang="cs-CZ" altLang="cs-CZ" sz="2800" b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5100" b="1" dirty="0">
                <a:solidFill>
                  <a:schemeClr val="tx1"/>
                </a:solidFill>
                <a:latin typeface="Arial" panose="020B0604020202020204" pitchFamily="34" charset="0"/>
              </a:rPr>
              <a:t>častěji se jedná o dívky </a:t>
            </a: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</a:pPr>
            <a:r>
              <a:rPr lang="cs-CZ" altLang="cs-CZ" sz="5100" b="1" dirty="0" err="1">
                <a:solidFill>
                  <a:schemeClr val="tx1"/>
                </a:solidFill>
                <a:latin typeface="Arial" panose="020B0604020202020204" pitchFamily="34" charset="0"/>
              </a:rPr>
              <a:t>abusor</a:t>
            </a:r>
            <a:r>
              <a:rPr lang="cs-CZ" altLang="cs-CZ" sz="5100" b="1" dirty="0">
                <a:solidFill>
                  <a:schemeClr val="tx1"/>
                </a:solidFill>
                <a:latin typeface="Arial" panose="020B0604020202020204" pitchFamily="34" charset="0"/>
              </a:rPr>
              <a:t> většinou nedeviantní 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       problém  dokazování:  tvrzení proti tvrzení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dirty="0">
                <a:solidFill>
                  <a:schemeClr val="hlink"/>
                </a:solidFill>
                <a:latin typeface="Arial" panose="020B0604020202020204" pitchFamily="34" charset="0"/>
              </a:rPr>
              <a:t>                                              </a:t>
            </a:r>
            <a:r>
              <a:rPr lang="cs-CZ" altLang="cs-CZ" sz="2800" b="1" u="sng" dirty="0">
                <a:solidFill>
                  <a:schemeClr val="hlink"/>
                </a:solidFill>
                <a:latin typeface="Arial" panose="020B0604020202020204" pitchFamily="34" charset="0"/>
              </a:rPr>
              <a:t>„negativní“ sexuologické znalecké posudky !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2800" b="1" u="sng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800" b="1" u="sng" dirty="0">
                <a:solidFill>
                  <a:schemeClr val="hlink"/>
                </a:solidFill>
                <a:latin typeface="Arial" panose="020B0604020202020204" pitchFamily="34" charset="0"/>
              </a:rPr>
              <a:t>Zákon o obětech trestných činů – práva dítěte nutno nárokovat!    </a:t>
            </a:r>
            <a:r>
              <a:rPr lang="cs-CZ" altLang="cs-CZ" sz="2800" b="1" u="sng" dirty="0" smtClean="0">
                <a:solidFill>
                  <a:schemeClr val="hlink"/>
                </a:solidFill>
                <a:latin typeface="Arial" panose="020B0604020202020204" pitchFamily="34" charset="0"/>
              </a:rPr>
              <a:t> </a:t>
            </a:r>
            <a:endParaRPr lang="cs-CZ" altLang="cs-CZ" sz="2800" b="1" u="sng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273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77468"/>
          </a:xfrm>
        </p:spPr>
        <p:txBody>
          <a:bodyPr/>
          <a:lstStyle/>
          <a:p>
            <a:r>
              <a:rPr lang="cs-CZ" b="1" u="sng" dirty="0"/>
              <a:t>S</a:t>
            </a:r>
            <a:r>
              <a:rPr lang="cs-CZ" b="1" u="sng" dirty="0" smtClean="0"/>
              <a:t>exuální zneužívání mimo rodinu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1532238"/>
            <a:ext cx="8915400" cy="4378984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  <a:defRPr/>
            </a:pPr>
            <a:endParaRPr lang="cs-CZ" sz="10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80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1) sousedé</a:t>
            </a:r>
            <a:r>
              <a:rPr lang="cs-CZ" altLang="cs-CZ" sz="8000" b="1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cs-CZ" altLang="cs-CZ" sz="80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kamarádi sourozenců; </a:t>
            </a:r>
            <a:r>
              <a:rPr lang="cs-CZ" altLang="cs-CZ" sz="8000" b="1" dirty="0">
                <a:solidFill>
                  <a:schemeClr val="tx1"/>
                </a:solidFill>
                <a:latin typeface="Arial" panose="020B0604020202020204" pitchFamily="34" charset="0"/>
              </a:rPr>
              <a:t>známí </a:t>
            </a:r>
            <a:r>
              <a:rPr lang="cs-CZ" altLang="cs-CZ" sz="8000" b="1" dirty="0" smtClean="0">
                <a:solidFill>
                  <a:schemeClr val="tx1"/>
                </a:solidFill>
                <a:latin typeface="Arial" panose="020B0604020202020204" pitchFamily="34" charset="0"/>
              </a:rPr>
              <a:t>rodin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8000" b="1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4800" b="1" dirty="0" smtClean="0">
                <a:solidFill>
                  <a:schemeClr val="hlink"/>
                </a:solidFill>
                <a:latin typeface="Arial" panose="020B0604020202020204" pitchFamily="34" charset="0"/>
              </a:rPr>
              <a:t>       společně </a:t>
            </a:r>
            <a:r>
              <a:rPr lang="cs-CZ" altLang="cs-CZ" sz="4800" b="1" dirty="0">
                <a:solidFill>
                  <a:schemeClr val="hlink"/>
                </a:solidFill>
                <a:latin typeface="Arial" panose="020B0604020202020204" pitchFamily="34" charset="0"/>
              </a:rPr>
              <a:t>trávený čas s rodinou – víkendy, dovolené, hlídání dětí</a:t>
            </a:r>
            <a:endParaRPr lang="cs-CZ" altLang="cs-CZ" sz="2400" b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cs-CZ" altLang="cs-CZ" sz="5400" b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8000" b="1" dirty="0">
                <a:solidFill>
                  <a:schemeClr val="tx1"/>
                </a:solidFill>
                <a:latin typeface="Arial" panose="020B0604020202020204" pitchFamily="34" charset="0"/>
              </a:rPr>
              <a:t>2) vedoucí  kroužků, táborů,  zájmové činnosti, sportovních oddílů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8000" b="1" dirty="0">
                <a:solidFill>
                  <a:schemeClr val="tx1"/>
                </a:solidFill>
                <a:latin typeface="Arial" panose="020B0604020202020204" pitchFamily="34" charset="0"/>
              </a:rPr>
              <a:t>   </a:t>
            </a:r>
            <a:r>
              <a:rPr lang="cs-CZ" altLang="cs-CZ" sz="4800" b="1" dirty="0">
                <a:solidFill>
                  <a:schemeClr val="hlink"/>
                </a:solidFill>
                <a:latin typeface="Arial" panose="020B0604020202020204" pitchFamily="34" charset="0"/>
              </a:rPr>
              <a:t>často zneužíváno větší množství dětí;   vysoká nebezpečnost, zneužíváno i více „generací“   dětí v oddíle, než dojde k rozkrytí; jediný </a:t>
            </a:r>
            <a:r>
              <a:rPr lang="cs-CZ" altLang="cs-CZ" sz="4800" b="1" dirty="0" err="1">
                <a:solidFill>
                  <a:schemeClr val="hlink"/>
                </a:solidFill>
                <a:latin typeface="Arial" panose="020B0604020202020204" pitchFamily="34" charset="0"/>
              </a:rPr>
              <a:t>samovedoucí</a:t>
            </a:r>
            <a:r>
              <a:rPr lang="cs-CZ" altLang="cs-CZ" sz="4800" b="1" dirty="0">
                <a:solidFill>
                  <a:schemeClr val="hlink"/>
                </a:solidFill>
                <a:latin typeface="Arial" panose="020B0604020202020204" pitchFamily="34" charset="0"/>
              </a:rPr>
              <a:t>  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4800" b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cs-CZ" altLang="cs-CZ" sz="4800" b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cs-CZ" altLang="cs-CZ" sz="4800" b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8000" b="1" dirty="0">
                <a:solidFill>
                  <a:schemeClr val="tx1"/>
                </a:solidFill>
                <a:latin typeface="Arial" panose="020B0604020202020204" pitchFamily="34" charset="0"/>
              </a:rPr>
              <a:t>  statistika DKC:  25 % případů </a:t>
            </a:r>
            <a:endParaRPr lang="cs-CZ" altLang="cs-CZ" sz="8000" b="1" dirty="0">
              <a:solidFill>
                <a:schemeClr val="hlink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pPr marL="0" indent="0">
              <a:buNone/>
              <a:tabLst>
                <a:tab pos="685800" algn="l"/>
              </a:tabLst>
              <a:defRPr/>
            </a:pPr>
            <a:endParaRPr lang="cs-CZ" sz="3200" b="1" dirty="0">
              <a:latin typeface="Arial" charset="0"/>
            </a:endParaRP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80044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936</TotalTime>
  <Words>3217</Words>
  <Application>Microsoft Office PowerPoint</Application>
  <PresentationFormat>Širokoúhlá obrazovka</PresentationFormat>
  <Paragraphs>653</Paragraphs>
  <Slides>59</Slides>
  <Notes>59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5" baseType="lpstr">
      <vt:lpstr>Arial</vt:lpstr>
      <vt:lpstr>Calibri</vt:lpstr>
      <vt:lpstr>Century Gothic</vt:lpstr>
      <vt:lpstr>Wingdings</vt:lpstr>
      <vt:lpstr>Wingdings 3</vt:lpstr>
      <vt:lpstr>Stébla</vt:lpstr>
      <vt:lpstr>Pražské fórum  primární prevence </vt:lpstr>
      <vt:lpstr>Prezentace aplikace PowerPoint</vt:lpstr>
      <vt:lpstr>Sexuální zneužívání dětí</vt:lpstr>
      <vt:lpstr>Prevalence</vt:lpstr>
      <vt:lpstr>Pachatelé sexuálního násilí na dětech</vt:lpstr>
      <vt:lpstr>Deviantní zneuživatelé</vt:lpstr>
      <vt:lpstr>Delikventní zneuživatelé</vt:lpstr>
      <vt:lpstr>Intrafamiliární sexuální zneužívání</vt:lpstr>
      <vt:lpstr>Sexuální zneužívání mimo rodinu</vt:lpstr>
      <vt:lpstr>Známé nepříbuzné osoby</vt:lpstr>
      <vt:lpstr>Cizí osoby</vt:lpstr>
      <vt:lpstr>Faktory na straně dítěte</vt:lpstr>
      <vt:lpstr>Faktory na straně dítěte</vt:lpstr>
      <vt:lpstr>Následky</vt:lpstr>
      <vt:lpstr>Falešní obvinění</vt:lpstr>
      <vt:lpstr>.</vt:lpstr>
      <vt:lpstr>Internet - rizika</vt:lpstr>
      <vt:lpstr>Kyberšikana</vt:lpstr>
      <vt:lpstr>Kyberprostor - rizika</vt:lpstr>
      <vt:lpstr>Kybergrooming</vt:lpstr>
      <vt:lpstr>Kyberprostor - rizika</vt:lpstr>
      <vt:lpstr>Jediná šance – dobrá prevence!</vt:lpstr>
      <vt:lpstr>Kde najít pomoc?</vt:lpstr>
      <vt:lpstr>                Téma III.</vt:lpstr>
      <vt:lpstr>Změna pohledu na dětství</vt:lpstr>
      <vt:lpstr>Psychosexuální vývoj    0 – 3 roky</vt:lpstr>
      <vt:lpstr>Psychosexuální vývoj    4 – 6 let</vt:lpstr>
      <vt:lpstr>Psychosexuální vývoj    6 – 12 let</vt:lpstr>
      <vt:lpstr>Psychosexuální vývoj    9 – 12 let</vt:lpstr>
      <vt:lpstr>Psychosexuální vývoj    13 – 15 let</vt:lpstr>
      <vt:lpstr>Psychosexuální vývoj 16 a více let</vt:lpstr>
      <vt:lpstr>Chlapci  0 – 6 let / víte, že…? </vt:lpstr>
      <vt:lpstr>Chlapci   6 – 12 let / víte, že…?</vt:lpstr>
      <vt:lpstr>Typická období zvýšeného zájmu</vt:lpstr>
      <vt:lpstr>Typická období zvýšeného zájmu</vt:lpstr>
      <vt:lpstr>Předčasná akcelerace psychosex.vývoje</vt:lpstr>
      <vt:lpstr>Sexuální experimentování</vt:lpstr>
      <vt:lpstr>Obraz sexuálního experimentování</vt:lpstr>
      <vt:lpstr>Iniciátor sexuálního experimentování</vt:lpstr>
      <vt:lpstr>Účastník sexuálního experimentování</vt:lpstr>
      <vt:lpstr>Sexuální experimentování sourozenců</vt:lpstr>
      <vt:lpstr>Skupinové experimentování</vt:lpstr>
      <vt:lpstr>Pornografie</vt:lpstr>
      <vt:lpstr>Pornografie</vt:lpstr>
      <vt:lpstr>Masturbace u dětí  </vt:lpstr>
      <vt:lpstr>Kdy je masturbace škodlivá?</vt:lpstr>
      <vt:lpstr>Jaké situace je nutné řešit</vt:lpstr>
      <vt:lpstr>…</vt:lpstr>
      <vt:lpstr>Téma IV.</vt:lpstr>
      <vt:lpstr>Sebepoškozování</vt:lpstr>
      <vt:lpstr>Sebepoškozování</vt:lpstr>
      <vt:lpstr>Formy sebepoškozování</vt:lpstr>
      <vt:lpstr>Příčiny - RODINA</vt:lpstr>
      <vt:lpstr>Příčiny - VRSTEVNÍCI</vt:lpstr>
      <vt:lpstr>Příčiny – VLASTNÍ POCITY</vt:lpstr>
      <vt:lpstr>Příčiny – TRAUMA</vt:lpstr>
      <vt:lpstr>Příčiny – JINÉ</vt:lpstr>
      <vt:lpstr>Jak přestat? </vt:lpstr>
      <vt:lpstr> 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Sexuální experimentování dětí</dc:title>
  <dc:creator>Zora</dc:creator>
  <cp:lastModifiedBy>Zora</cp:lastModifiedBy>
  <cp:revision>87</cp:revision>
  <cp:lastPrinted>2019-05-15T17:26:52Z</cp:lastPrinted>
  <dcterms:created xsi:type="dcterms:W3CDTF">2016-04-30T13:10:45Z</dcterms:created>
  <dcterms:modified xsi:type="dcterms:W3CDTF">2019-05-15T17:27:15Z</dcterms:modified>
</cp:coreProperties>
</file>