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7" r:id="rId4"/>
    <p:sldId id="258" r:id="rId5"/>
    <p:sldId id="263" r:id="rId6"/>
    <p:sldId id="259" r:id="rId7"/>
    <p:sldId id="274" r:id="rId8"/>
    <p:sldId id="261" r:id="rId9"/>
    <p:sldId id="262" r:id="rId10"/>
    <p:sldId id="264" r:id="rId11"/>
    <p:sldId id="271" r:id="rId12"/>
    <p:sldId id="265" r:id="rId13"/>
    <p:sldId id="266" r:id="rId14"/>
    <p:sldId id="267" r:id="rId15"/>
    <p:sldId id="268" r:id="rId16"/>
    <p:sldId id="269" r:id="rId17"/>
    <p:sldId id="272" r:id="rId18"/>
    <p:sldId id="27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6"/>
    <p:restoredTop sz="94716"/>
  </p:normalViewPr>
  <p:slideViewPr>
    <p:cSldViewPr snapToGrid="0" snapToObjects="1">
      <p:cViewPr>
        <p:scale>
          <a:sx n="140" d="100"/>
          <a:sy n="140" d="100"/>
        </p:scale>
        <p:origin x="56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0825B1-4D5F-394C-964D-D3D9DC7AC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30FE75-EF13-184D-9B05-9B755D0D0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433741-D713-1C45-AA2B-3CA41D825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305A-7DF4-2C43-8685-EED705A950D1}" type="datetimeFigureOut">
              <a:rPr lang="cs-CZ" smtClean="0"/>
              <a:t>02.09.2024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740254-8576-1E41-B0E1-7EA0A4B01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72DF83-77DB-5548-863A-CA700CEC9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E487-21B4-FB49-AD02-2CC6E0827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60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88284-F666-EE44-B31C-4BD458965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151E669-35EA-5044-87F0-02A4A5F2E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B48B1A-438C-7F45-B995-BFEDEF129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305A-7DF4-2C43-8685-EED705A950D1}" type="datetimeFigureOut">
              <a:rPr lang="cs-CZ" smtClean="0"/>
              <a:t>02.09.2024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B0F895-9690-5D49-8F63-0393F972E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F9C934-AA85-5C46-A40C-4ED78E90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E487-21B4-FB49-AD02-2CC6E0827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72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938B8AF-1C95-9448-93DE-AE2EB9E6F2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82897FF-FA31-4443-8393-309005C3E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641334-8ECA-524D-AA17-9533419A4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305A-7DF4-2C43-8685-EED705A950D1}" type="datetimeFigureOut">
              <a:rPr lang="cs-CZ" smtClean="0"/>
              <a:t>02.09.2024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CA5D4A-F346-CD4A-8BCD-1BAA1653E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6F27AF-73B4-D14F-9187-CB8F3806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E487-21B4-FB49-AD02-2CC6E0827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30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912AAF-B0D2-F34D-AC06-EA7742EB0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77C00A-8AD3-464E-B51B-66438FB1D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023A1B-1318-E74A-83C0-00312F8E9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305A-7DF4-2C43-8685-EED705A950D1}" type="datetimeFigureOut">
              <a:rPr lang="cs-CZ" smtClean="0"/>
              <a:t>02.09.2024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4ED9A4-82DE-6D4D-8093-804C84545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3D1454-095F-5646-A2A6-C0BF2016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E487-21B4-FB49-AD02-2CC6E0827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89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1DF915-4497-BD48-9D7A-22E81AD2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3A32F2-858C-7A46-89FA-9DC401048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0EE069-904C-1748-8B72-2CAF87D74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305A-7DF4-2C43-8685-EED705A950D1}" type="datetimeFigureOut">
              <a:rPr lang="cs-CZ" smtClean="0"/>
              <a:t>02.09.2024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9B2BC6-D243-CA45-9F80-5CCCD841E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52C8BF-79D8-1D4C-B6A9-D8A2952BB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E487-21B4-FB49-AD02-2CC6E0827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42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D041AC-076C-4248-A2BC-388125C09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18FD23-9B06-5148-A3EA-3902067F4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13A00AC-1B6E-FA43-AE5F-04836FAE0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16A64D-DD4B-B949-B4A5-C5297EA90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305A-7DF4-2C43-8685-EED705A950D1}" type="datetimeFigureOut">
              <a:rPr lang="cs-CZ" smtClean="0"/>
              <a:t>02.09.2024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A0DB54B-9207-5448-B21B-1C111B1FD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0F4E9B-7B99-E24F-9D47-063116ADB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E487-21B4-FB49-AD02-2CC6E0827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40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C3832E-C668-5249-8D9D-A684E2B12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A8103D-3377-EB49-B755-497A41EBE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BD8D208-E38B-134C-805E-C0CC118D9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1603B64-C209-BE4A-8EAD-08C828874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9BAA98D-3608-C545-A5C2-2EE47E26C9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AE0961D-8637-5C40-B42E-C4C6AEC4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305A-7DF4-2C43-8685-EED705A950D1}" type="datetimeFigureOut">
              <a:rPr lang="cs-CZ" smtClean="0"/>
              <a:t>02.09.2024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C395714-9A86-2741-A46F-326D37D47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EC96CAD-5D28-3449-8912-42CE102C2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E487-21B4-FB49-AD02-2CC6E0827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69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C3FDE-980C-5141-8311-FB8545E9C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3729CD7-08A7-104D-B3CB-7D0BB8E3B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305A-7DF4-2C43-8685-EED705A950D1}" type="datetimeFigureOut">
              <a:rPr lang="cs-CZ" smtClean="0"/>
              <a:t>02.09.2024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796FCBE-87AA-D346-A33B-E674AB1D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0BD43B2-10C5-6E4A-9287-6BB2BA42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E487-21B4-FB49-AD02-2CC6E0827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48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B66243F-5B4D-1543-A1AD-71AE757F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305A-7DF4-2C43-8685-EED705A950D1}" type="datetimeFigureOut">
              <a:rPr lang="cs-CZ" smtClean="0"/>
              <a:t>02.09.2024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C3BEFF7-8FAD-D342-99D8-2FEDD067F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438DD2-D3BE-5844-8515-DA385206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E487-21B4-FB49-AD02-2CC6E0827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72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BB27A6-5E71-A34F-AB70-E5ABD1E89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409ECD-2F1D-A648-AD81-273F8519E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D913C6-A48A-A341-A9D4-F02C31BFB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965839E-AB8E-334B-8024-64B0773FB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305A-7DF4-2C43-8685-EED705A950D1}" type="datetimeFigureOut">
              <a:rPr lang="cs-CZ" smtClean="0"/>
              <a:t>02.09.2024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5AA283-BA99-BC4B-A7A3-F4ED8F13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46920D-0801-7B4D-AC4D-1817C8AD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E487-21B4-FB49-AD02-2CC6E0827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86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DD61C7-6F85-7B4E-BEDB-9B4464202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F672B7F-95F1-0B44-AC0D-AB59D952D3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84738A4-D26E-3143-87DD-FDEE07BE6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896DD0-6FCB-5D49-B996-A335744DC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305A-7DF4-2C43-8685-EED705A950D1}" type="datetimeFigureOut">
              <a:rPr lang="cs-CZ" smtClean="0"/>
              <a:t>02.09.2024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5C5A313-6368-0F40-BC1C-5384C740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6A3591-18E0-3548-9297-5325DC0F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E487-21B4-FB49-AD02-2CC6E0827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88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9E089F1-189E-B94F-80FF-921AEF522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097C44-541E-B743-8AF6-C3284374C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19BD1A-F49F-B742-BA31-E13083C7C5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A305A-7DF4-2C43-8685-EED705A950D1}" type="datetimeFigureOut">
              <a:rPr lang="cs-CZ" smtClean="0"/>
              <a:t>02.09.2024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E3F7ED-0CE0-834F-BABA-ACB37E8CB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99B273-D544-734D-9399-0CECBDB00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2E487-21B4-FB49-AD02-2CC6E0827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06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raha.eu/documents/d/socialni/5-aktualizace-final_202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raha.eu/documents/d/socialni/5-aktualizace-final_202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raha.eu/documents/d/socialni/5-aktualizace-final_202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aha.eu/documents/d/socialni/strednedoby-plan-rozvoje-socialnich-sluzeb-na-uzemi-hmp-pro-obdobi-2025-202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aha.eu/documents/d/socialni/strednedoby-plan-rozvoje-socialnich-sluzeb-na-uzemi-hmp-pro-obdobi-2025-202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aha.eu/documents/d/socialni/strednedoby-plan-rozvoje-socialnich-sluzeb-na-uzemi-hmp-pro-obdobi-2025-2027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raha.eu/documents/d/socialni/strednedoby-plan-rozvoje-socialnich-sluzeb-na-uzemi-hmp-pro-obdobi-2025-2027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BC66D52-3092-7344-964D-4A46FF1EE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3537" y="1764407"/>
            <a:ext cx="6521986" cy="2310312"/>
          </a:xfrm>
        </p:spPr>
        <p:txBody>
          <a:bodyPr>
            <a:normAutofit/>
          </a:bodyPr>
          <a:lstStyle/>
          <a:p>
            <a:r>
              <a:rPr lang="cs-CZ" sz="5200" dirty="0">
                <a:solidFill>
                  <a:schemeClr val="tx2"/>
                </a:solidFill>
              </a:rPr>
              <a:t>Rozvoj osobní asistence na území HMP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CB62FC-A618-134F-A86D-33DE09BAB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Erik Čipera a kol.</a:t>
            </a:r>
          </a:p>
        </p:txBody>
      </p:sp>
    </p:spTree>
    <p:extLst>
      <p:ext uri="{BB962C8B-B14F-4D97-AF65-F5344CB8AC3E}">
        <p14:creationId xmlns:p14="http://schemas.microsoft.com/office/powerpoint/2010/main" val="837485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96BB92-8F01-2246-9E02-C35AC746C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774" y="806821"/>
            <a:ext cx="7069777" cy="6106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Shrnutí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srovnání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střednědobých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plánů</a:t>
            </a:r>
            <a:endParaRPr lang="en-US" sz="36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A538566-B2F6-6C47-9507-E52A975D7E5B}"/>
              </a:ext>
            </a:extLst>
          </p:cNvPr>
          <p:cNvSpPr txBox="1"/>
          <p:nvPr/>
        </p:nvSpPr>
        <p:spPr>
          <a:xfrm>
            <a:off x="1521377" y="2048306"/>
            <a:ext cx="8410670" cy="4178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1600" b="1" dirty="0">
                <a:solidFill>
                  <a:schemeClr val="tx2"/>
                </a:solidFill>
              </a:rPr>
              <a:t>Růst kapacit OA</a:t>
            </a:r>
            <a:endParaRPr lang="cs-CZ" sz="1600" b="1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Plán na roky 2022-2024: 100 000 hodin za období (tj. 33 333 hodin ročně)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Realita za roky 2022-2024: 191 577 hodin za období (tj. 63 859 hodin ročně)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Plán na roky 2025-2027: </a:t>
            </a:r>
            <a:r>
              <a:rPr lang="cs-CZ" sz="1600" u="sng" dirty="0">
                <a:solidFill>
                  <a:schemeClr val="tx2"/>
                </a:solidFill>
              </a:rPr>
              <a:t>nekvantifikováno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2"/>
              </a:solidFill>
            </a:endParaRPr>
          </a:p>
          <a:p>
            <a:pPr lvl="3">
              <a:lnSpc>
                <a:spcPct val="90000"/>
              </a:lnSpc>
              <a:spcBef>
                <a:spcPts val="1000"/>
              </a:spcBef>
            </a:pPr>
            <a:r>
              <a:rPr lang="cs-CZ" sz="1600" b="1" dirty="0">
                <a:solidFill>
                  <a:schemeClr val="tx2"/>
                </a:solidFill>
              </a:rPr>
              <a:t>Alokace grantového řízení</a:t>
            </a:r>
          </a:p>
          <a:p>
            <a:pPr marL="1543050" lvl="3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Plán na roky 2022-2024: 60% nárůst alokace grantového řízení</a:t>
            </a:r>
          </a:p>
          <a:p>
            <a:pPr marL="1543050" lvl="3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Plán na rok 2025-2027: </a:t>
            </a:r>
            <a:r>
              <a:rPr lang="cs-CZ" sz="1600" u="sng" dirty="0">
                <a:solidFill>
                  <a:schemeClr val="tx2"/>
                </a:solidFill>
              </a:rPr>
              <a:t>3% nárůst alokace grantového řízení  </a:t>
            </a:r>
            <a:r>
              <a:rPr lang="cs-CZ" sz="1600" dirty="0">
                <a:solidFill>
                  <a:schemeClr val="tx2"/>
                </a:solidFill>
              </a:rPr>
              <a:t>(tj. 2% nárůst alokace grantového řízení (základní síť) a 20 % nárůst alokace grantového řízení (doplňková síť))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cs-CZ" sz="1600" dirty="0">
              <a:solidFill>
                <a:schemeClr val="tx2"/>
              </a:solidFill>
            </a:endParaRPr>
          </a:p>
          <a:p>
            <a:pPr lvl="6">
              <a:lnSpc>
                <a:spcPct val="90000"/>
              </a:lnSpc>
              <a:spcBef>
                <a:spcPts val="1000"/>
              </a:spcBef>
            </a:pPr>
            <a:r>
              <a:rPr lang="cs-CZ" sz="1600" b="1" dirty="0">
                <a:solidFill>
                  <a:schemeClr val="tx2"/>
                </a:solidFill>
              </a:rPr>
              <a:t>Valorizace cenových hladin OA</a:t>
            </a:r>
          </a:p>
          <a:p>
            <a:pPr marL="2914650" lvl="6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Plán na roky 2022-2024: 33% nárůst cenové hladiny OA</a:t>
            </a:r>
          </a:p>
          <a:p>
            <a:pPr marL="2914650" lvl="6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Plán na rok 2025-2027: </a:t>
            </a:r>
            <a:r>
              <a:rPr lang="cs-CZ" sz="1600" u="sng" dirty="0">
                <a:solidFill>
                  <a:schemeClr val="tx2"/>
                </a:solidFill>
              </a:rPr>
              <a:t>8% nárůst cenové hladiny OA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1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CAB5D04-9C7E-3C42-A806-301BEEBA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723" y="2711690"/>
            <a:ext cx="6852740" cy="1837349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tx2"/>
                </a:solidFill>
              </a:rPr>
              <a:t>Část 2: Průzkum mezi poskytovateli OA na území HMP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92345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Nadpis 1">
            <a:extLst>
              <a:ext uri="{FF2B5EF4-FFF2-40B4-BE49-F238E27FC236}">
                <a16:creationId xmlns:a16="http://schemas.microsoft.com/office/drawing/2014/main" id="{D931501B-C15F-E341-B42D-45BBB6C62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622" y="573724"/>
            <a:ext cx="5886160" cy="6106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Základní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informace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sběru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dat</a:t>
            </a:r>
            <a:endParaRPr lang="en-US" sz="36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C1183A65-6E7C-C740-BE86-63F73BE28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353230"/>
              </p:ext>
            </p:extLst>
          </p:nvPr>
        </p:nvGraphicFramePr>
        <p:xfrm>
          <a:off x="813596" y="4098037"/>
          <a:ext cx="10515601" cy="1962431"/>
        </p:xfrm>
        <a:graphic>
          <a:graphicData uri="http://schemas.openxmlformats.org/drawingml/2006/table">
            <a:tbl>
              <a:tblPr/>
              <a:tblGrid>
                <a:gridCol w="3003169">
                  <a:extLst>
                    <a:ext uri="{9D8B030D-6E8A-4147-A177-3AD203B41FA5}">
                      <a16:colId xmlns:a16="http://schemas.microsoft.com/office/drawing/2014/main" val="3593476387"/>
                    </a:ext>
                  </a:extLst>
                </a:gridCol>
                <a:gridCol w="2813780">
                  <a:extLst>
                    <a:ext uri="{9D8B030D-6E8A-4147-A177-3AD203B41FA5}">
                      <a16:colId xmlns:a16="http://schemas.microsoft.com/office/drawing/2014/main" val="3384524450"/>
                    </a:ext>
                  </a:extLst>
                </a:gridCol>
                <a:gridCol w="2146409">
                  <a:extLst>
                    <a:ext uri="{9D8B030D-6E8A-4147-A177-3AD203B41FA5}">
                      <a16:colId xmlns:a16="http://schemas.microsoft.com/office/drawing/2014/main" val="3564602113"/>
                    </a:ext>
                  </a:extLst>
                </a:gridCol>
                <a:gridCol w="2552243">
                  <a:extLst>
                    <a:ext uri="{9D8B030D-6E8A-4147-A177-3AD203B41FA5}">
                      <a16:colId xmlns:a16="http://schemas.microsoft.com/office/drawing/2014/main" val="1570526905"/>
                    </a:ext>
                  </a:extLst>
                </a:gridCol>
              </a:tblGrid>
              <a:tr h="555541">
                <a:tc>
                  <a:txBody>
                    <a:bodyPr/>
                    <a:lstStyle/>
                    <a:p>
                      <a:pPr rtl="0" fontAlgn="b"/>
                      <a:endParaRPr lang="cs-CZ" sz="1700" dirty="0">
                        <a:effectLst/>
                      </a:endParaRPr>
                    </a:p>
                  </a:txBody>
                  <a:tcPr marL="27056" marR="27056" marT="18037" marB="1803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700" b="1">
                          <a:effectLst/>
                        </a:rPr>
                        <a:t>Počet za poskytovatele v průzkumu</a:t>
                      </a:r>
                    </a:p>
                  </a:txBody>
                  <a:tcPr marL="27056" marR="27056" marT="18037" marB="1803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700" b="1">
                          <a:effectLst/>
                        </a:rPr>
                        <a:t>Relativní srovnání</a:t>
                      </a:r>
                    </a:p>
                  </a:txBody>
                  <a:tcPr marL="27056" marR="27056" marT="18037" marB="1803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700" b="1">
                          <a:effectLst/>
                        </a:rPr>
                        <a:t>Celkový počet v síti</a:t>
                      </a:r>
                    </a:p>
                  </a:txBody>
                  <a:tcPr marL="27056" marR="27056" marT="18037" marB="1803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464437"/>
                  </a:ext>
                </a:extLst>
              </a:tr>
              <a:tr h="295808">
                <a:tc>
                  <a:txBody>
                    <a:bodyPr/>
                    <a:lstStyle/>
                    <a:p>
                      <a:pPr rtl="0" fontAlgn="b"/>
                      <a:r>
                        <a:rPr lang="cs-CZ" sz="1700" b="1">
                          <a:effectLst/>
                        </a:rPr>
                        <a:t>Počet poskytovatelů</a:t>
                      </a:r>
                    </a:p>
                  </a:txBody>
                  <a:tcPr marL="27056" marR="27056" marT="18037" marB="1803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700">
                          <a:effectLst/>
                        </a:rPr>
                        <a:t>13</a:t>
                      </a:r>
                    </a:p>
                  </a:txBody>
                  <a:tcPr marL="27056" marR="27056" marT="18037" marB="1803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700">
                          <a:effectLst/>
                        </a:rPr>
                        <a:t>56,52%</a:t>
                      </a:r>
                    </a:p>
                  </a:txBody>
                  <a:tcPr marL="27056" marR="27056" marT="18037" marB="1803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700">
                          <a:effectLst/>
                        </a:rPr>
                        <a:t>23</a:t>
                      </a:r>
                    </a:p>
                  </a:txBody>
                  <a:tcPr marL="27056" marR="27056" marT="18037" marB="1803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517889"/>
                  </a:ext>
                </a:extLst>
              </a:tr>
              <a:tr h="555541">
                <a:tc>
                  <a:txBody>
                    <a:bodyPr/>
                    <a:lstStyle/>
                    <a:p>
                      <a:pPr rtl="0" fontAlgn="b"/>
                      <a:r>
                        <a:rPr lang="cs-CZ" sz="1700" b="1">
                          <a:effectLst/>
                        </a:rPr>
                        <a:t>Kapacita poskytovatelů (hodiny za rok 2023)</a:t>
                      </a:r>
                    </a:p>
                  </a:txBody>
                  <a:tcPr marL="27056" marR="27056" marT="18037" marB="1803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700" dirty="0">
                          <a:effectLst/>
                        </a:rPr>
                        <a:t>451 674</a:t>
                      </a:r>
                    </a:p>
                  </a:txBody>
                  <a:tcPr marL="27056" marR="27056" marT="18037" marB="1803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700">
                          <a:effectLst/>
                        </a:rPr>
                        <a:t>82,74%</a:t>
                      </a:r>
                    </a:p>
                  </a:txBody>
                  <a:tcPr marL="27056" marR="27056" marT="18037" marB="1803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700" dirty="0">
                          <a:effectLst/>
                        </a:rPr>
                        <a:t>545 914</a:t>
                      </a:r>
                    </a:p>
                  </a:txBody>
                  <a:tcPr marL="27056" marR="27056" marT="18037" marB="1803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696161"/>
                  </a:ext>
                </a:extLst>
              </a:tr>
              <a:tr h="555541">
                <a:tc>
                  <a:txBody>
                    <a:bodyPr/>
                    <a:lstStyle/>
                    <a:p>
                      <a:pPr rtl="0" fontAlgn="b"/>
                      <a:r>
                        <a:rPr lang="cs-CZ" sz="1700" b="1">
                          <a:effectLst/>
                        </a:rPr>
                        <a:t>Kapacita poskytovatelů (hodiny za rok 2024)</a:t>
                      </a:r>
                    </a:p>
                  </a:txBody>
                  <a:tcPr marL="27056" marR="27056" marT="18037" marB="1803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700" dirty="0">
                          <a:effectLst/>
                        </a:rPr>
                        <a:t>507 774</a:t>
                      </a:r>
                    </a:p>
                  </a:txBody>
                  <a:tcPr marL="27056" marR="27056" marT="18037" marB="1803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700">
                          <a:effectLst/>
                        </a:rPr>
                        <a:t>81,27%</a:t>
                      </a:r>
                    </a:p>
                  </a:txBody>
                  <a:tcPr marL="27056" marR="27056" marT="18037" marB="1803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700" dirty="0">
                          <a:effectLst/>
                        </a:rPr>
                        <a:t>624 814</a:t>
                      </a:r>
                    </a:p>
                  </a:txBody>
                  <a:tcPr marL="27056" marR="27056" marT="18037" marB="1803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215240"/>
                  </a:ext>
                </a:extLst>
              </a:tr>
            </a:tbl>
          </a:graphicData>
        </a:graphic>
      </p:graphicFrame>
      <p:sp>
        <p:nvSpPr>
          <p:cNvPr id="17" name="TextovéPole 16">
            <a:extLst>
              <a:ext uri="{FF2B5EF4-FFF2-40B4-BE49-F238E27FC236}">
                <a16:creationId xmlns:a16="http://schemas.microsoft.com/office/drawing/2014/main" id="{2776796D-798A-8D4D-B180-BB7A9753B1ED}"/>
              </a:ext>
            </a:extLst>
          </p:cNvPr>
          <p:cNvSpPr txBox="1"/>
          <p:nvPr/>
        </p:nvSpPr>
        <p:spPr>
          <a:xfrm>
            <a:off x="747990" y="6078478"/>
            <a:ext cx="1835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vlastní data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7F1C2A4-CD7C-B144-A82D-CF7D5C84F2FE}"/>
              </a:ext>
            </a:extLst>
          </p:cNvPr>
          <p:cNvSpPr txBox="1"/>
          <p:nvPr/>
        </p:nvSpPr>
        <p:spPr>
          <a:xfrm>
            <a:off x="3384694" y="1577318"/>
            <a:ext cx="79592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sběr dat probíhal 19. – 30. 8.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jde o data k 31.7.2024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data poskytlo 13 poskytovatelů osobní asistence, kteří tvoří více než 80 % kapacit OA v krajské síti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data poskytnuli: Hornomlýnská, o.p.s., HEWER, z.s., Charita Praha - Chodov, Občanské sdružení </a:t>
            </a:r>
            <a:r>
              <a:rPr lang="cs-CZ" sz="1600" dirty="0" err="1"/>
              <a:t>Melius</a:t>
            </a:r>
            <a:r>
              <a:rPr lang="cs-CZ" sz="1600" dirty="0"/>
              <a:t>, z.s., Maltézská pomoc, o.p.s., Občanské sdružení Martin, z.s., Komunitní centrum Petrklíč, z.s, Asistence, o.p.s., Klub vozíčkářů Petýrkova, o.p.s., </a:t>
            </a:r>
            <a:r>
              <a:rPr lang="cs-CZ" sz="1600" dirty="0" err="1"/>
              <a:t>Prosaz</a:t>
            </a:r>
            <a:r>
              <a:rPr lang="cs-CZ" sz="1600" dirty="0"/>
              <a:t>, </a:t>
            </a:r>
            <a:r>
              <a:rPr lang="cs-CZ" sz="1600" dirty="0" err="1"/>
              <a:t>z.ú</a:t>
            </a:r>
            <a:r>
              <a:rPr lang="cs-CZ" sz="1600" dirty="0"/>
              <a:t>., Komplexní domácí péče </a:t>
            </a:r>
            <a:r>
              <a:rPr lang="cs-CZ" sz="1600" dirty="0" err="1"/>
              <a:t>Ezra</a:t>
            </a:r>
            <a:r>
              <a:rPr lang="cs-CZ" sz="1600" dirty="0"/>
              <a:t>, </a:t>
            </a:r>
            <a:r>
              <a:rPr lang="cs-CZ" sz="1600" dirty="0" err="1"/>
              <a:t>Fosa</a:t>
            </a:r>
            <a:r>
              <a:rPr lang="cs-CZ" sz="1600" dirty="0"/>
              <a:t>, o.p.s., Domov </a:t>
            </a:r>
            <a:r>
              <a:rPr lang="cs-CZ" sz="1600" dirty="0" err="1"/>
              <a:t>Sue</a:t>
            </a:r>
            <a:r>
              <a:rPr lang="cs-CZ" sz="1600" dirty="0"/>
              <a:t> </a:t>
            </a:r>
            <a:r>
              <a:rPr lang="cs-CZ" sz="1600" dirty="0" err="1"/>
              <a:t>Ryder</a:t>
            </a:r>
            <a:r>
              <a:rPr lang="cs-CZ" sz="1600" dirty="0"/>
              <a:t>, </a:t>
            </a:r>
            <a:r>
              <a:rPr lang="cs-CZ" sz="1600" dirty="0" err="1"/>
              <a:t>z.ú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905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" name="Nadpis 1">
            <a:extLst>
              <a:ext uri="{FF2B5EF4-FFF2-40B4-BE49-F238E27FC236}">
                <a16:creationId xmlns:a16="http://schemas.microsoft.com/office/drawing/2014/main" id="{FAB20965-F559-B440-8F51-6C9EE86E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922" y="513942"/>
            <a:ext cx="5621755" cy="6106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Proč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by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měla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být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OA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prioritou</a:t>
            </a:r>
            <a:r>
              <a:rPr lang="en-US" sz="3600" dirty="0">
                <a:solidFill>
                  <a:schemeClr val="tx2"/>
                </a:solidFill>
              </a:rPr>
              <a:t>?</a:t>
            </a:r>
            <a:endParaRPr lang="en-US" sz="36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AC884A84-B7F6-8D43-9F72-D92A44FCC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261762"/>
              </p:ext>
            </p:extLst>
          </p:nvPr>
        </p:nvGraphicFramePr>
        <p:xfrm>
          <a:off x="816606" y="2069656"/>
          <a:ext cx="10784155" cy="2346960"/>
        </p:xfrm>
        <a:graphic>
          <a:graphicData uri="http://schemas.openxmlformats.org/drawingml/2006/table">
            <a:tbl>
              <a:tblPr/>
              <a:tblGrid>
                <a:gridCol w="906985">
                  <a:extLst>
                    <a:ext uri="{9D8B030D-6E8A-4147-A177-3AD203B41FA5}">
                      <a16:colId xmlns:a16="http://schemas.microsoft.com/office/drawing/2014/main" val="3462372526"/>
                    </a:ext>
                  </a:extLst>
                </a:gridCol>
                <a:gridCol w="2122943">
                  <a:extLst>
                    <a:ext uri="{9D8B030D-6E8A-4147-A177-3AD203B41FA5}">
                      <a16:colId xmlns:a16="http://schemas.microsoft.com/office/drawing/2014/main" val="3485375370"/>
                    </a:ext>
                  </a:extLst>
                </a:gridCol>
                <a:gridCol w="2103010">
                  <a:extLst>
                    <a:ext uri="{9D8B030D-6E8A-4147-A177-3AD203B41FA5}">
                      <a16:colId xmlns:a16="http://schemas.microsoft.com/office/drawing/2014/main" val="3965332884"/>
                    </a:ext>
                  </a:extLst>
                </a:gridCol>
                <a:gridCol w="2820625">
                  <a:extLst>
                    <a:ext uri="{9D8B030D-6E8A-4147-A177-3AD203B41FA5}">
                      <a16:colId xmlns:a16="http://schemas.microsoft.com/office/drawing/2014/main" val="3858395230"/>
                    </a:ext>
                  </a:extLst>
                </a:gridCol>
                <a:gridCol w="2830592">
                  <a:extLst>
                    <a:ext uri="{9D8B030D-6E8A-4147-A177-3AD203B41FA5}">
                      <a16:colId xmlns:a16="http://schemas.microsoft.com/office/drawing/2014/main" val="2384241648"/>
                    </a:ext>
                  </a:extLst>
                </a:gridCol>
              </a:tblGrid>
              <a:tr h="530056">
                <a:tc>
                  <a:txBody>
                    <a:bodyPr/>
                    <a:lstStyle/>
                    <a:p>
                      <a:pPr rtl="0" fontAlgn="b"/>
                      <a:endParaRPr lang="cs-CZ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b="1">
                          <a:effectLst/>
                        </a:rPr>
                        <a:t>Reálné náklady na 1 hodinu OA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b="1" dirty="0">
                          <a:effectLst/>
                        </a:rPr>
                        <a:t>Reálné náklady na 1 úvazek OA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b="1">
                          <a:effectLst/>
                        </a:rPr>
                        <a:t>Cenová hladina přepočtena na 1 úvazek OA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b="1">
                          <a:effectLst/>
                        </a:rPr>
                        <a:t>Cenová hladina 1 úvazku PS při režimu 24/7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665003"/>
                  </a:ext>
                </a:extLst>
              </a:tr>
              <a:tr h="530056">
                <a:tc>
                  <a:txBody>
                    <a:bodyPr/>
                    <a:lstStyle/>
                    <a:p>
                      <a:pPr rtl="0" fontAlgn="b"/>
                      <a:r>
                        <a:rPr lang="cs-CZ" b="1">
                          <a:effectLst/>
                        </a:rPr>
                        <a:t>Rok 2023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>
                          <a:effectLst/>
                        </a:rPr>
                        <a:t>621,51 Kč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>
                          <a:effectLst/>
                        </a:rPr>
                        <a:t>661 259,32 Kč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285286"/>
                  </a:ext>
                </a:extLst>
              </a:tr>
              <a:tr h="530056">
                <a:tc>
                  <a:txBody>
                    <a:bodyPr/>
                    <a:lstStyle/>
                    <a:p>
                      <a:pPr rtl="0" fontAlgn="b"/>
                      <a:r>
                        <a:rPr lang="cs-CZ" b="1">
                          <a:effectLst/>
                        </a:rPr>
                        <a:t>Rok 2024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dirty="0">
                          <a:effectLst/>
                        </a:rPr>
                        <a:t>641,47 Kč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>
                          <a:effectLst/>
                        </a:rPr>
                        <a:t>653 635,38 Kč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684893"/>
                  </a:ext>
                </a:extLst>
              </a:tr>
              <a:tr h="530056">
                <a:tc>
                  <a:txBody>
                    <a:bodyPr/>
                    <a:lstStyle/>
                    <a:p>
                      <a:pPr rtl="0" fontAlgn="b"/>
                      <a:r>
                        <a:rPr lang="cs-CZ" b="1">
                          <a:effectLst/>
                        </a:rPr>
                        <a:t>Rok 2025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cs-CZ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>
                          <a:effectLst/>
                        </a:rPr>
                        <a:t>870 000,00 Kč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dirty="0">
                          <a:effectLst/>
                        </a:rPr>
                        <a:t>1 122 000,00 Kč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507793"/>
                  </a:ext>
                </a:extLst>
              </a:tr>
            </a:tbl>
          </a:graphicData>
        </a:graphic>
      </p:graphicFrame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EFA3D393-F311-B443-98F6-7CBDBC7E0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269790"/>
              </p:ext>
            </p:extLst>
          </p:nvPr>
        </p:nvGraphicFramePr>
        <p:xfrm>
          <a:off x="816606" y="4895450"/>
          <a:ext cx="10784154" cy="1211580"/>
        </p:xfrm>
        <a:graphic>
          <a:graphicData uri="http://schemas.openxmlformats.org/drawingml/2006/table">
            <a:tbl>
              <a:tblPr/>
              <a:tblGrid>
                <a:gridCol w="1401940">
                  <a:extLst>
                    <a:ext uri="{9D8B030D-6E8A-4147-A177-3AD203B41FA5}">
                      <a16:colId xmlns:a16="http://schemas.microsoft.com/office/drawing/2014/main" val="153106010"/>
                    </a:ext>
                  </a:extLst>
                </a:gridCol>
                <a:gridCol w="1833306">
                  <a:extLst>
                    <a:ext uri="{9D8B030D-6E8A-4147-A177-3AD203B41FA5}">
                      <a16:colId xmlns:a16="http://schemas.microsoft.com/office/drawing/2014/main" val="64600923"/>
                    </a:ext>
                  </a:extLst>
                </a:gridCol>
                <a:gridCol w="1971960">
                  <a:extLst>
                    <a:ext uri="{9D8B030D-6E8A-4147-A177-3AD203B41FA5}">
                      <a16:colId xmlns:a16="http://schemas.microsoft.com/office/drawing/2014/main" val="500951215"/>
                    </a:ext>
                  </a:extLst>
                </a:gridCol>
                <a:gridCol w="1833306">
                  <a:extLst>
                    <a:ext uri="{9D8B030D-6E8A-4147-A177-3AD203B41FA5}">
                      <a16:colId xmlns:a16="http://schemas.microsoft.com/office/drawing/2014/main" val="3612455830"/>
                    </a:ext>
                  </a:extLst>
                </a:gridCol>
                <a:gridCol w="1910336">
                  <a:extLst>
                    <a:ext uri="{9D8B030D-6E8A-4147-A177-3AD203B41FA5}">
                      <a16:colId xmlns:a16="http://schemas.microsoft.com/office/drawing/2014/main" val="3164886423"/>
                    </a:ext>
                  </a:extLst>
                </a:gridCol>
                <a:gridCol w="1833306">
                  <a:extLst>
                    <a:ext uri="{9D8B030D-6E8A-4147-A177-3AD203B41FA5}">
                      <a16:colId xmlns:a16="http://schemas.microsoft.com/office/drawing/2014/main" val="2325208215"/>
                    </a:ext>
                  </a:extLst>
                </a:gridCol>
              </a:tblGrid>
              <a:tr h="192204">
                <a:tc>
                  <a:txBody>
                    <a:bodyPr/>
                    <a:lstStyle/>
                    <a:p>
                      <a:pPr rtl="0" fontAlgn="b"/>
                      <a:endParaRPr lang="cs-CZ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b="1">
                          <a:effectLst/>
                        </a:rPr>
                        <a:t>Počet pracovníků - přímá péče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b="1">
                          <a:effectLst/>
                        </a:rPr>
                        <a:t>Relativní srovnání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b="1">
                          <a:effectLst/>
                        </a:rPr>
                        <a:t>Počet pracovníků - nepřímá péče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b="1">
                          <a:effectLst/>
                        </a:rPr>
                        <a:t>Relativní srovnání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b="1">
                          <a:effectLst/>
                        </a:rPr>
                        <a:t>Počet pracovníků - celkem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203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cs-CZ" b="1">
                          <a:effectLst/>
                        </a:rPr>
                        <a:t>Rok 2023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>
                          <a:effectLst/>
                        </a:rPr>
                        <a:t>365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>
                          <a:effectLst/>
                        </a:rPr>
                        <a:t>86,08%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>
                          <a:effectLst/>
                        </a:rPr>
                        <a:t>59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>
                          <a:effectLst/>
                        </a:rPr>
                        <a:t>13,92%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>
                          <a:effectLst/>
                        </a:rPr>
                        <a:t>424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0693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cs-CZ" b="1">
                          <a:effectLst/>
                        </a:rPr>
                        <a:t>Rok 2024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>
                          <a:effectLst/>
                        </a:rPr>
                        <a:t>418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>
                          <a:effectLst/>
                        </a:rPr>
                        <a:t>83,94%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>
                          <a:effectLst/>
                        </a:rPr>
                        <a:t>81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>
                          <a:effectLst/>
                        </a:rPr>
                        <a:t>16,27%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dirty="0">
                          <a:effectLst/>
                        </a:rPr>
                        <a:t>498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186082"/>
                  </a:ext>
                </a:extLst>
              </a:tr>
            </a:tbl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E3799BE8-6260-EB4B-BF92-7EF05E11C4E6}"/>
              </a:ext>
            </a:extLst>
          </p:cNvPr>
          <p:cNvSpPr txBox="1"/>
          <p:nvPr/>
        </p:nvSpPr>
        <p:spPr>
          <a:xfrm>
            <a:off x="747990" y="6078478"/>
            <a:ext cx="1835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vlastní data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CA36C97-69E7-FC4B-ACDC-78A4F11FE886}"/>
              </a:ext>
            </a:extLst>
          </p:cNvPr>
          <p:cNvSpPr txBox="1"/>
          <p:nvPr/>
        </p:nvSpPr>
        <p:spPr>
          <a:xfrm>
            <a:off x="747990" y="4402340"/>
            <a:ext cx="1835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vlastní data</a:t>
            </a:r>
          </a:p>
        </p:txBody>
      </p:sp>
    </p:spTree>
    <p:extLst>
      <p:ext uri="{BB962C8B-B14F-4D97-AF65-F5344CB8AC3E}">
        <p14:creationId xmlns:p14="http://schemas.microsoft.com/office/powerpoint/2010/main" val="3941525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Nadpis 1">
            <a:extLst>
              <a:ext uri="{FF2B5EF4-FFF2-40B4-BE49-F238E27FC236}">
                <a16:creationId xmlns:a16="http://schemas.microsoft.com/office/drawing/2014/main" id="{2881225A-3E0C-7242-85AE-0B2D45D06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526" y="741668"/>
            <a:ext cx="7662663" cy="6106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Jaký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je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zájem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 OA?</a:t>
            </a:r>
            <a:b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(data </a:t>
            </a:r>
            <a:r>
              <a:rPr lang="en-US" sz="2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pouze</a:t>
            </a:r>
            <a:r>
              <a:rPr lang="en-US" sz="2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za 13 z 23 </a:t>
            </a:r>
            <a:r>
              <a:rPr lang="en-US" sz="2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poskytovatelů</a:t>
            </a:r>
            <a:r>
              <a:rPr lang="en-US" sz="2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OA, </a:t>
            </a:r>
            <a:r>
              <a:rPr lang="en-US" sz="2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tj</a:t>
            </a:r>
            <a:r>
              <a:rPr lang="en-US" sz="2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200" dirty="0" err="1">
                <a:solidFill>
                  <a:schemeClr val="tx2"/>
                </a:solidFill>
              </a:rPr>
              <a:t>s</a:t>
            </a:r>
            <a:r>
              <a:rPr lang="en-US" sz="2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kutečná</a:t>
            </a:r>
            <a:r>
              <a:rPr lang="en-US" sz="2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chemeClr val="tx2"/>
                </a:solidFill>
              </a:rPr>
              <a:t>poptávka</a:t>
            </a:r>
            <a:r>
              <a:rPr lang="en-US" sz="2200" dirty="0">
                <a:solidFill>
                  <a:schemeClr val="tx2"/>
                </a:solidFill>
              </a:rPr>
              <a:t> je </a:t>
            </a:r>
            <a:r>
              <a:rPr lang="en-US" sz="2200" dirty="0" err="1">
                <a:solidFill>
                  <a:schemeClr val="tx2"/>
                </a:solidFill>
              </a:rPr>
              <a:t>vyšší</a:t>
            </a:r>
            <a:r>
              <a:rPr lang="en-US" sz="2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  <a:endParaRPr lang="en-US" sz="36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4E88425-A366-4B43-AF88-63CEE947C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950104"/>
              </p:ext>
            </p:extLst>
          </p:nvPr>
        </p:nvGraphicFramePr>
        <p:xfrm>
          <a:off x="758526" y="2093964"/>
          <a:ext cx="10588847" cy="2710457"/>
        </p:xfrm>
        <a:graphic>
          <a:graphicData uri="http://schemas.openxmlformats.org/drawingml/2006/table">
            <a:tbl>
              <a:tblPr/>
              <a:tblGrid>
                <a:gridCol w="1658494">
                  <a:extLst>
                    <a:ext uri="{9D8B030D-6E8A-4147-A177-3AD203B41FA5}">
                      <a16:colId xmlns:a16="http://schemas.microsoft.com/office/drawing/2014/main" val="2385256967"/>
                    </a:ext>
                  </a:extLst>
                </a:gridCol>
                <a:gridCol w="2168799">
                  <a:extLst>
                    <a:ext uri="{9D8B030D-6E8A-4147-A177-3AD203B41FA5}">
                      <a16:colId xmlns:a16="http://schemas.microsoft.com/office/drawing/2014/main" val="1236871736"/>
                    </a:ext>
                  </a:extLst>
                </a:gridCol>
                <a:gridCol w="2332828">
                  <a:extLst>
                    <a:ext uri="{9D8B030D-6E8A-4147-A177-3AD203B41FA5}">
                      <a16:colId xmlns:a16="http://schemas.microsoft.com/office/drawing/2014/main" val="1901177148"/>
                    </a:ext>
                  </a:extLst>
                </a:gridCol>
                <a:gridCol w="2168799">
                  <a:extLst>
                    <a:ext uri="{9D8B030D-6E8A-4147-A177-3AD203B41FA5}">
                      <a16:colId xmlns:a16="http://schemas.microsoft.com/office/drawing/2014/main" val="4024425480"/>
                    </a:ext>
                  </a:extLst>
                </a:gridCol>
                <a:gridCol w="2259927">
                  <a:extLst>
                    <a:ext uri="{9D8B030D-6E8A-4147-A177-3AD203B41FA5}">
                      <a16:colId xmlns:a16="http://schemas.microsoft.com/office/drawing/2014/main" val="3070972076"/>
                    </a:ext>
                  </a:extLst>
                </a:gridCol>
              </a:tblGrid>
              <a:tr h="966827">
                <a:tc>
                  <a:txBody>
                    <a:bodyPr/>
                    <a:lstStyle/>
                    <a:p>
                      <a:pPr rtl="0" fontAlgn="b"/>
                      <a:endParaRPr lang="cs-CZ" sz="1800">
                        <a:effectLst/>
                      </a:endParaRPr>
                    </a:p>
                  </a:txBody>
                  <a:tcPr marL="24427" marR="24427" marT="16285" marB="1628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800" b="1">
                          <a:effectLst/>
                        </a:rPr>
                        <a:t>Kapacita služeb OA</a:t>
                      </a:r>
                    </a:p>
                  </a:txBody>
                  <a:tcPr marL="24427" marR="24427" marT="16285" marB="162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800" b="1">
                          <a:effectLst/>
                        </a:rPr>
                        <a:t>Počet stávajících klientů OA</a:t>
                      </a:r>
                    </a:p>
                  </a:txBody>
                  <a:tcPr marL="24427" marR="24427" marT="16285" marB="162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800" b="1">
                          <a:effectLst/>
                        </a:rPr>
                        <a:t>Počet odmítnutých zájemců o OA</a:t>
                      </a:r>
                    </a:p>
                  </a:txBody>
                  <a:tcPr marL="24427" marR="24427" marT="16285" marB="162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800" b="1">
                          <a:effectLst/>
                        </a:rPr>
                        <a:t>Rozsah neuspokojené poptávky po OA (hodiny/rok)</a:t>
                      </a:r>
                    </a:p>
                  </a:txBody>
                  <a:tcPr marL="24427" marR="24427" marT="16285" marB="162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269262"/>
                  </a:ext>
                </a:extLst>
              </a:tr>
              <a:tr h="289672">
                <a:tc>
                  <a:txBody>
                    <a:bodyPr/>
                    <a:lstStyle/>
                    <a:p>
                      <a:pPr rtl="0" fontAlgn="b"/>
                      <a:r>
                        <a:rPr lang="cs-CZ" sz="1800" b="1">
                          <a:effectLst/>
                        </a:rPr>
                        <a:t>Rok 2023</a:t>
                      </a:r>
                    </a:p>
                  </a:txBody>
                  <a:tcPr marL="24427" marR="24427" marT="16285" marB="1628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dirty="0">
                          <a:effectLst/>
                        </a:rPr>
                        <a:t>451 486</a:t>
                      </a:r>
                    </a:p>
                  </a:txBody>
                  <a:tcPr marL="24427" marR="24427" marT="16285" marB="162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dirty="0">
                          <a:effectLst/>
                        </a:rPr>
                        <a:t>1 227</a:t>
                      </a:r>
                    </a:p>
                  </a:txBody>
                  <a:tcPr marL="24427" marR="24427" marT="16285" marB="162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dirty="0">
                          <a:effectLst/>
                        </a:rPr>
                        <a:t>1 532</a:t>
                      </a:r>
                    </a:p>
                  </a:txBody>
                  <a:tcPr marL="24427" marR="24427" marT="16285" marB="162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dirty="0">
                          <a:effectLst/>
                        </a:rPr>
                        <a:t>732 881</a:t>
                      </a:r>
                    </a:p>
                  </a:txBody>
                  <a:tcPr marL="24427" marR="24427" marT="16285" marB="162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012663"/>
                  </a:ext>
                </a:extLst>
              </a:tr>
              <a:tr h="560534">
                <a:tc>
                  <a:txBody>
                    <a:bodyPr/>
                    <a:lstStyle/>
                    <a:p>
                      <a:pPr rtl="0" fontAlgn="b"/>
                      <a:r>
                        <a:rPr lang="cs-CZ" sz="1800" b="1">
                          <a:effectLst/>
                        </a:rPr>
                        <a:t>Rok 2024 - k 31.7.2024</a:t>
                      </a:r>
                    </a:p>
                  </a:txBody>
                  <a:tcPr marL="24427" marR="24427" marT="16285" marB="1628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dirty="0">
                          <a:effectLst/>
                        </a:rPr>
                        <a:t>410 867</a:t>
                      </a:r>
                    </a:p>
                  </a:txBody>
                  <a:tcPr marL="24427" marR="24427" marT="16285" marB="162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dirty="0">
                          <a:effectLst/>
                        </a:rPr>
                        <a:t>1 274</a:t>
                      </a:r>
                    </a:p>
                  </a:txBody>
                  <a:tcPr marL="24427" marR="24427" marT="16285" marB="162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dirty="0">
                          <a:effectLst/>
                        </a:rPr>
                        <a:t>1 461</a:t>
                      </a:r>
                    </a:p>
                  </a:txBody>
                  <a:tcPr marL="24427" marR="24427" marT="16285" marB="162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dirty="0">
                          <a:effectLst/>
                        </a:rPr>
                        <a:t>798 287</a:t>
                      </a:r>
                    </a:p>
                  </a:txBody>
                  <a:tcPr marL="24427" marR="24427" marT="16285" marB="162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158916"/>
                  </a:ext>
                </a:extLst>
              </a:tr>
              <a:tr h="695965">
                <a:tc>
                  <a:txBody>
                    <a:bodyPr/>
                    <a:lstStyle/>
                    <a:p>
                      <a:pPr rtl="0" fontAlgn="b"/>
                      <a:r>
                        <a:rPr lang="cs-CZ" sz="1800" b="1">
                          <a:effectLst/>
                        </a:rPr>
                        <a:t>Rok 2024 - odhad k 31.12.2024</a:t>
                      </a:r>
                    </a:p>
                  </a:txBody>
                  <a:tcPr marL="24427" marR="24427" marT="16285" marB="1628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dirty="0">
                          <a:effectLst/>
                        </a:rPr>
                        <a:t>704 343</a:t>
                      </a:r>
                    </a:p>
                  </a:txBody>
                  <a:tcPr marL="24427" marR="24427" marT="16285" marB="162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dirty="0">
                          <a:effectLst/>
                        </a:rPr>
                        <a:t>1 323</a:t>
                      </a:r>
                    </a:p>
                  </a:txBody>
                  <a:tcPr marL="24427" marR="24427" marT="16285" marB="162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dirty="0">
                          <a:effectLst/>
                        </a:rPr>
                        <a:t>2 505</a:t>
                      </a:r>
                    </a:p>
                  </a:txBody>
                  <a:tcPr marL="24427" marR="24427" marT="16285" marB="162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dirty="0">
                          <a:effectLst/>
                        </a:rPr>
                        <a:t>1 368 492</a:t>
                      </a:r>
                    </a:p>
                  </a:txBody>
                  <a:tcPr marL="24427" marR="24427" marT="16285" marB="1628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05436"/>
                  </a:ext>
                </a:extLst>
              </a:tr>
            </a:tbl>
          </a:graphicData>
        </a:graphic>
      </p:graphicFrame>
      <p:sp>
        <p:nvSpPr>
          <p:cNvPr id="23" name="TextovéPole 22">
            <a:extLst>
              <a:ext uri="{FF2B5EF4-FFF2-40B4-BE49-F238E27FC236}">
                <a16:creationId xmlns:a16="http://schemas.microsoft.com/office/drawing/2014/main" id="{68259E9A-1287-EE4B-9936-206F7B6908B1}"/>
              </a:ext>
            </a:extLst>
          </p:cNvPr>
          <p:cNvSpPr txBox="1"/>
          <p:nvPr/>
        </p:nvSpPr>
        <p:spPr>
          <a:xfrm>
            <a:off x="2190420" y="4850934"/>
            <a:ext cx="1835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vlastní data</a:t>
            </a:r>
          </a:p>
        </p:txBody>
      </p:sp>
    </p:spTree>
    <p:extLst>
      <p:ext uri="{BB962C8B-B14F-4D97-AF65-F5344CB8AC3E}">
        <p14:creationId xmlns:p14="http://schemas.microsoft.com/office/powerpoint/2010/main" val="2049013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Nadpis 1">
            <a:extLst>
              <a:ext uri="{FF2B5EF4-FFF2-40B4-BE49-F238E27FC236}">
                <a16:creationId xmlns:a16="http://schemas.microsoft.com/office/drawing/2014/main" id="{29A45792-F7B2-5745-BB86-2AAAED291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60" y="709945"/>
            <a:ext cx="7460685" cy="61062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Jaká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je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kvantifikace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případného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růstu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kapacit</a:t>
            </a:r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OA?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E825AFB-2B34-E546-8D4E-99D3EB379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128775"/>
              </p:ext>
            </p:extLst>
          </p:nvPr>
        </p:nvGraphicFramePr>
        <p:xfrm>
          <a:off x="662270" y="1891080"/>
          <a:ext cx="10867153" cy="3075840"/>
        </p:xfrm>
        <a:graphic>
          <a:graphicData uri="http://schemas.openxmlformats.org/drawingml/2006/table">
            <a:tbl>
              <a:tblPr/>
              <a:tblGrid>
                <a:gridCol w="2163920">
                  <a:extLst>
                    <a:ext uri="{9D8B030D-6E8A-4147-A177-3AD203B41FA5}">
                      <a16:colId xmlns:a16="http://schemas.microsoft.com/office/drawing/2014/main" val="176131851"/>
                    </a:ext>
                  </a:extLst>
                </a:gridCol>
                <a:gridCol w="2829740">
                  <a:extLst>
                    <a:ext uri="{9D8B030D-6E8A-4147-A177-3AD203B41FA5}">
                      <a16:colId xmlns:a16="http://schemas.microsoft.com/office/drawing/2014/main" val="3817026007"/>
                    </a:ext>
                  </a:extLst>
                </a:gridCol>
                <a:gridCol w="3043753">
                  <a:extLst>
                    <a:ext uri="{9D8B030D-6E8A-4147-A177-3AD203B41FA5}">
                      <a16:colId xmlns:a16="http://schemas.microsoft.com/office/drawing/2014/main" val="2354709096"/>
                    </a:ext>
                  </a:extLst>
                </a:gridCol>
                <a:gridCol w="2829740">
                  <a:extLst>
                    <a:ext uri="{9D8B030D-6E8A-4147-A177-3AD203B41FA5}">
                      <a16:colId xmlns:a16="http://schemas.microsoft.com/office/drawing/2014/main" val="2700685884"/>
                    </a:ext>
                  </a:extLst>
                </a:gridCol>
              </a:tblGrid>
              <a:tr h="194860">
                <a:tc>
                  <a:txBody>
                    <a:bodyPr/>
                    <a:lstStyle/>
                    <a:p>
                      <a:pPr rtl="0" fontAlgn="b"/>
                      <a:endParaRPr lang="cs-CZ" sz="1400">
                        <a:effectLst/>
                      </a:endParaRPr>
                    </a:p>
                  </a:txBody>
                  <a:tcPr marL="11100" marR="11100" marT="7400" marB="7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400" b="1" dirty="0">
                          <a:effectLst/>
                        </a:rPr>
                        <a:t>Popis varianty</a:t>
                      </a:r>
                    </a:p>
                  </a:txBody>
                  <a:tcPr marL="11100" marR="11100" marT="7400" marB="7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400" b="1">
                          <a:effectLst/>
                        </a:rPr>
                        <a:t>Počet hodin ročního nárůstu kapacit</a:t>
                      </a:r>
                    </a:p>
                  </a:txBody>
                  <a:tcPr marL="11100" marR="11100" marT="7400" marB="7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9B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400" b="1">
                          <a:effectLst/>
                        </a:rPr>
                        <a:t>Roční náklady na nárůst</a:t>
                      </a:r>
                    </a:p>
                  </a:txBody>
                  <a:tcPr marL="0" marR="0" marT="7400" marB="7400" anchor="b">
                    <a:lnL w="9525" cap="flat" cmpd="sng" algn="ctr">
                      <a:solidFill>
                        <a:srgbClr val="609B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9B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9B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911808"/>
                  </a:ext>
                </a:extLst>
              </a:tr>
              <a:tr h="194860">
                <a:tc>
                  <a:txBody>
                    <a:bodyPr/>
                    <a:lstStyle/>
                    <a:p>
                      <a:pPr rtl="0" fontAlgn="b"/>
                      <a:r>
                        <a:rPr lang="cs-CZ" sz="1400" b="1">
                          <a:effectLst/>
                        </a:rPr>
                        <a:t>Růst o nutné minimum</a:t>
                      </a:r>
                    </a:p>
                  </a:txBody>
                  <a:tcPr marL="11100" marR="11100" marT="7400" marB="7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400">
                          <a:effectLst/>
                        </a:rPr>
                        <a:t>50 % minimální prokázané poptávky</a:t>
                      </a:r>
                    </a:p>
                  </a:txBody>
                  <a:tcPr marL="11100" marR="11100" marT="7400" marB="7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dirty="0">
                          <a:effectLst/>
                        </a:rPr>
                        <a:t>52 634</a:t>
                      </a:r>
                    </a:p>
                  </a:txBody>
                  <a:tcPr marL="11100" marR="11100" marT="7400" marB="7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>
                          <a:effectLst/>
                        </a:rPr>
                        <a:t>27 184 040,89 Kč</a:t>
                      </a:r>
                    </a:p>
                  </a:txBody>
                  <a:tcPr marL="11100" marR="11100" marT="7400" marB="7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902775"/>
                  </a:ext>
                </a:extLst>
              </a:tr>
              <a:tr h="241940">
                <a:tc>
                  <a:txBody>
                    <a:bodyPr/>
                    <a:lstStyle/>
                    <a:p>
                      <a:pPr rtl="0" fontAlgn="b"/>
                      <a:r>
                        <a:rPr lang="cs-CZ" sz="1400" b="1">
                          <a:effectLst/>
                        </a:rPr>
                        <a:t>Růst v rozsahu minulých let</a:t>
                      </a:r>
                    </a:p>
                  </a:txBody>
                  <a:tcPr marL="11100" marR="11100" marT="7400" marB="7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400">
                          <a:effectLst/>
                        </a:rPr>
                        <a:t>100 % průměrného nárůstu v posledním období</a:t>
                      </a:r>
                    </a:p>
                  </a:txBody>
                  <a:tcPr marL="11100" marR="11100" marT="7400" marB="7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dirty="0">
                          <a:effectLst/>
                        </a:rPr>
                        <a:t>63 859</a:t>
                      </a:r>
                    </a:p>
                  </a:txBody>
                  <a:tcPr marL="11100" marR="11100" marT="7400" marB="7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>
                          <a:effectLst/>
                        </a:rPr>
                        <a:t>32 981 257,73 Kč</a:t>
                      </a:r>
                    </a:p>
                  </a:txBody>
                  <a:tcPr marL="11100" marR="11100" marT="7400" marB="7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088301"/>
                  </a:ext>
                </a:extLst>
              </a:tr>
              <a:tr h="571501">
                <a:tc>
                  <a:txBody>
                    <a:bodyPr/>
                    <a:lstStyle/>
                    <a:p>
                      <a:pPr rtl="0" fontAlgn="b"/>
                      <a:r>
                        <a:rPr lang="cs-CZ" sz="1400" b="1">
                          <a:effectLst/>
                        </a:rPr>
                        <a:t>Růst v rozsahu minima prokázané poptávky</a:t>
                      </a:r>
                    </a:p>
                  </a:txBody>
                  <a:tcPr marL="11100" marR="11100" marT="7400" marB="7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400" dirty="0">
                          <a:effectLst/>
                        </a:rPr>
                        <a:t>100 % minimální prokázané poptávky (celková poptávka / počet poskytovatelů = data očištěná o potenciální duplicity)</a:t>
                      </a:r>
                    </a:p>
                  </a:txBody>
                  <a:tcPr marL="11100" marR="11100" marT="7400" marB="7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dirty="0">
                          <a:effectLst/>
                        </a:rPr>
                        <a:t>105 269</a:t>
                      </a:r>
                    </a:p>
                  </a:txBody>
                  <a:tcPr marL="11100" marR="11100" marT="7400" marB="7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>
                          <a:effectLst/>
                        </a:rPr>
                        <a:t>54 368 081,79 Kč</a:t>
                      </a:r>
                    </a:p>
                  </a:txBody>
                  <a:tcPr marL="11100" marR="11100" marT="7400" marB="7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221438"/>
                  </a:ext>
                </a:extLst>
              </a:tr>
              <a:tr h="383180">
                <a:tc>
                  <a:txBody>
                    <a:bodyPr/>
                    <a:lstStyle/>
                    <a:p>
                      <a:pPr rtl="0" fontAlgn="b"/>
                      <a:r>
                        <a:rPr lang="cs-CZ" sz="1400" b="1">
                          <a:effectLst/>
                        </a:rPr>
                        <a:t>Růst v rozsahu provozních možností poskytovatelů</a:t>
                      </a:r>
                    </a:p>
                  </a:txBody>
                  <a:tcPr marL="11100" marR="11100" marT="7400" marB="7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400" dirty="0">
                          <a:effectLst/>
                        </a:rPr>
                        <a:t>100 % růstu dle provozních možností poskytovatelů, který uvedli v průzkumu</a:t>
                      </a:r>
                    </a:p>
                  </a:txBody>
                  <a:tcPr marL="11100" marR="11100" marT="7400" marB="7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dirty="0">
                          <a:effectLst/>
                        </a:rPr>
                        <a:t>130 800</a:t>
                      </a:r>
                    </a:p>
                  </a:txBody>
                  <a:tcPr marL="11100" marR="11100" marT="7400" marB="7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>
                          <a:effectLst/>
                        </a:rPr>
                        <a:t>67 554 276,00 Kč</a:t>
                      </a:r>
                    </a:p>
                  </a:txBody>
                  <a:tcPr marL="11100" marR="11100" marT="7400" marB="7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793614"/>
                  </a:ext>
                </a:extLst>
              </a:tr>
              <a:tr h="336100">
                <a:tc>
                  <a:txBody>
                    <a:bodyPr/>
                    <a:lstStyle/>
                    <a:p>
                      <a:pPr rtl="0" fontAlgn="b"/>
                      <a:r>
                        <a:rPr lang="cs-CZ" sz="1400" b="1">
                          <a:effectLst/>
                        </a:rPr>
                        <a:t>Růst v rozsahu odpovídajícímu rozsahu poptávky</a:t>
                      </a:r>
                    </a:p>
                  </a:txBody>
                  <a:tcPr marL="11100" marR="11100" marT="7400" marB="7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1400">
                          <a:effectLst/>
                        </a:rPr>
                        <a:t>100 % neuspokojené poptávky</a:t>
                      </a:r>
                    </a:p>
                  </a:txBody>
                  <a:tcPr marL="11100" marR="11100" marT="7400" marB="7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dirty="0">
                          <a:effectLst/>
                        </a:rPr>
                        <a:t>1 368 492</a:t>
                      </a:r>
                    </a:p>
                  </a:txBody>
                  <a:tcPr marL="11100" marR="11100" marT="7400" marB="7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400" dirty="0">
                          <a:effectLst/>
                        </a:rPr>
                        <a:t>706 785 063,24 Kč</a:t>
                      </a:r>
                    </a:p>
                  </a:txBody>
                  <a:tcPr marL="11100" marR="11100" marT="7400" marB="740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764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919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867FEA-9090-C24E-99A6-1CBF52E50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170" y="994052"/>
            <a:ext cx="9833548" cy="56760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cs-CZ" sz="3600" dirty="0">
                <a:solidFill>
                  <a:schemeClr val="tx2"/>
                </a:solidFill>
              </a:rPr>
              <a:t>Shrnutí průzkumu mezi poskytovateli</a:t>
            </a:r>
          </a:p>
        </p:txBody>
      </p:sp>
      <p:grpSp>
        <p:nvGrpSpPr>
          <p:cNvPr id="37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5DEC3B-0724-E84D-8E60-44722EA7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484" y="2839293"/>
            <a:ext cx="8273246" cy="329874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2"/>
                </a:solidFill>
              </a:rPr>
              <a:t>Osobní asistence je </a:t>
            </a:r>
            <a:r>
              <a:rPr lang="cs-CZ" sz="2000" u="sng" dirty="0">
                <a:solidFill>
                  <a:schemeClr val="tx2"/>
                </a:solidFill>
              </a:rPr>
              <a:t>vhodnou službou </a:t>
            </a:r>
            <a:r>
              <a:rPr lang="cs-CZ" sz="2000" dirty="0">
                <a:solidFill>
                  <a:schemeClr val="tx2"/>
                </a:solidFill>
              </a:rPr>
              <a:t>z důvodu efektivity a flexibility vůči klientům, kteří si přejí zůstat v domácím prostředí.</a:t>
            </a:r>
          </a:p>
          <a:p>
            <a:r>
              <a:rPr lang="cs-CZ" sz="2000" u="sng" dirty="0">
                <a:solidFill>
                  <a:schemeClr val="tx2"/>
                </a:solidFill>
              </a:rPr>
              <a:t>Poptávka</a:t>
            </a:r>
            <a:r>
              <a:rPr lang="cs-CZ" sz="2000" dirty="0">
                <a:solidFill>
                  <a:schemeClr val="tx2"/>
                </a:solidFill>
              </a:rPr>
              <a:t> po osobní asistenci násobně </a:t>
            </a:r>
            <a:r>
              <a:rPr lang="cs-CZ" sz="2000" u="sng" dirty="0">
                <a:solidFill>
                  <a:schemeClr val="tx2"/>
                </a:solidFill>
              </a:rPr>
              <a:t>převyšuje</a:t>
            </a:r>
            <a:r>
              <a:rPr lang="cs-CZ" sz="2000" dirty="0">
                <a:solidFill>
                  <a:schemeClr val="tx2"/>
                </a:solidFill>
              </a:rPr>
              <a:t> možnosti poskytovatelů i kapacity v krajské síti.</a:t>
            </a:r>
          </a:p>
          <a:p>
            <a:r>
              <a:rPr lang="cs-CZ" sz="2000" dirty="0">
                <a:solidFill>
                  <a:schemeClr val="tx2"/>
                </a:solidFill>
              </a:rPr>
              <a:t>Poskytovatelé deklarovali </a:t>
            </a:r>
            <a:r>
              <a:rPr lang="cs-CZ" sz="2000" u="sng" dirty="0">
                <a:solidFill>
                  <a:schemeClr val="tx2"/>
                </a:solidFill>
              </a:rPr>
              <a:t>chybějící kapacity v rozsahu mezi 105 až 1 400 tis. hodin ročně.</a:t>
            </a:r>
          </a:p>
          <a:p>
            <a:r>
              <a:rPr lang="cs-CZ" sz="2000" dirty="0">
                <a:solidFill>
                  <a:schemeClr val="tx2"/>
                </a:solidFill>
              </a:rPr>
              <a:t>Poskytovatelé deklarovali provozní </a:t>
            </a:r>
            <a:r>
              <a:rPr lang="cs-CZ" sz="2000" u="sng" dirty="0">
                <a:solidFill>
                  <a:schemeClr val="tx2"/>
                </a:solidFill>
              </a:rPr>
              <a:t>možnosti růstu kapacit v rozsahu 130 tis. hodin ročně</a:t>
            </a:r>
            <a:r>
              <a:rPr lang="cs-CZ" sz="2000" dirty="0">
                <a:solidFill>
                  <a:schemeClr val="tx2"/>
                </a:solidFill>
              </a:rPr>
              <a:t>, a to při předvídatelném plánování rozvoje kapacit a jeho financování.</a:t>
            </a:r>
          </a:p>
        </p:txBody>
      </p:sp>
      <p:grpSp>
        <p:nvGrpSpPr>
          <p:cNvPr id="41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2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4738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535888D-D100-3548-BD7E-D5AAB0B61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99" y="1101459"/>
            <a:ext cx="5754696" cy="822834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tx2"/>
                </a:solidFill>
              </a:rPr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F21D51-DCD2-1049-BCAA-FB87F1D50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880" y="2711690"/>
            <a:ext cx="9358106" cy="3887573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tx2"/>
                </a:solidFill>
              </a:rPr>
              <a:t>Na základě vlastních dat a potřebnosti zachovat kontinuitu mezi strategickými dokumenty doporučujeme </a:t>
            </a:r>
            <a:r>
              <a:rPr lang="cs-CZ" sz="2000" u="sng" dirty="0">
                <a:solidFill>
                  <a:schemeClr val="tx2"/>
                </a:solidFill>
              </a:rPr>
              <a:t>určit posilování kapacit osobní asistence jako prioritu nového střednědobého plánu</a:t>
            </a:r>
            <a:r>
              <a:rPr lang="cs-CZ" sz="2000" dirty="0">
                <a:solidFill>
                  <a:schemeClr val="tx2"/>
                </a:solidFill>
              </a:rPr>
              <a:t>, a to tímto způsobem:</a:t>
            </a:r>
          </a:p>
          <a:p>
            <a:r>
              <a:rPr lang="cs-CZ" sz="2000" dirty="0">
                <a:solidFill>
                  <a:schemeClr val="tx2"/>
                </a:solidFill>
              </a:rPr>
              <a:t>pokračovat v navyšování kapacit osobní asistence minimálně v dosavadním tempu 63 000 hodin ročně,</a:t>
            </a:r>
          </a:p>
          <a:p>
            <a:r>
              <a:rPr lang="cs-CZ" sz="2000" dirty="0">
                <a:solidFill>
                  <a:schemeClr val="tx2"/>
                </a:solidFill>
              </a:rPr>
              <a:t>plánované nárůsty kapacit osobní asistence zohlednit v plánu financování grantového řízení navýšením alokace o odpovídající částky,</a:t>
            </a:r>
          </a:p>
          <a:p>
            <a:r>
              <a:rPr lang="cs-CZ" sz="2000" dirty="0">
                <a:solidFill>
                  <a:schemeClr val="tx2"/>
                </a:solidFill>
              </a:rPr>
              <a:t>pokračovat v tempu valorizace cenové hladiny osobní asistence minimálně v dosavadním tempu 10 % ročně z výchozí hodnoty v roce 2024.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2"/>
                </a:solidFill>
              </a:rPr>
              <a:t>Zároveň doporučujeme ve střednědobém plánu </a:t>
            </a:r>
            <a:r>
              <a:rPr lang="cs-CZ" sz="2000" u="sng" dirty="0">
                <a:solidFill>
                  <a:schemeClr val="tx2"/>
                </a:solidFill>
              </a:rPr>
              <a:t>kvantifikovat</a:t>
            </a:r>
            <a:r>
              <a:rPr lang="cs-CZ" sz="2000" dirty="0">
                <a:solidFill>
                  <a:schemeClr val="tx2"/>
                </a:solidFill>
              </a:rPr>
              <a:t> jak neuspokojenou poptávku po sociálních službách tak plánovaný rozvoj kapacit. V současné podobně jsou opatření formulována vágně.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07550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DDCA953-AA1B-9E44-AEA4-CF91E48B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1823" y="2479983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tx2"/>
                </a:solidFill>
              </a:rPr>
              <a:t>Děkujeme za pozornost!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2750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CAB5D04-9C7E-3C42-A806-301BEEBA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723" y="2711690"/>
            <a:ext cx="6852740" cy="1837349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tx2"/>
                </a:solidFill>
              </a:rPr>
              <a:t>Část 1: Srovnání střednědobých plánů ve vztahu k OA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56351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695F26-39DB-450E-B464-9C76CD233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42E55F-A297-474F-AF2D-6D3A15822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611" y="-1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FF3545-2A3E-9C49-86A2-FB1C8ED1F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982" y="359197"/>
            <a:ext cx="7717504" cy="17739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chemeClr val="tx2"/>
                </a:solidFill>
              </a:rPr>
              <a:t>Plán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na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léta</a:t>
            </a:r>
            <a:r>
              <a:rPr lang="en-US" sz="3600" dirty="0">
                <a:solidFill>
                  <a:schemeClr val="tx2"/>
                </a:solidFill>
              </a:rPr>
              <a:t> 2022 – 2024: </a:t>
            </a:r>
            <a:r>
              <a:rPr lang="en-US" sz="3600" dirty="0" err="1">
                <a:solidFill>
                  <a:schemeClr val="tx2"/>
                </a:solidFill>
              </a:rPr>
              <a:t>Rozvoj</a:t>
            </a:r>
            <a:r>
              <a:rPr lang="en-US" sz="3600" dirty="0">
                <a:solidFill>
                  <a:schemeClr val="tx2"/>
                </a:solidFill>
              </a:rPr>
              <a:t> OA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72070F7-E065-4D60-8938-9FB8CDB8A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79919" y="170310"/>
            <a:ext cx="2514948" cy="2174333"/>
            <a:chOff x="-305" y="-4155"/>
            <a:chExt cx="2514948" cy="217433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F672C03-E63A-4F6B-96BD-0C4E3F1B8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BB94CDF-5C33-4B0A-B53F-50762639C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3C92F9D-544D-4691-94A7-B937CF4BE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A4DEE4-B7B4-47F4-A9C5-31AED8369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EE0A6C93-1A35-964E-ACA9-625B77AB9926}"/>
              </a:ext>
            </a:extLst>
          </p:cNvPr>
          <p:cNvSpPr txBox="1"/>
          <p:nvPr/>
        </p:nvSpPr>
        <p:spPr>
          <a:xfrm>
            <a:off x="804672" y="5016041"/>
            <a:ext cx="9584234" cy="333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200" dirty="0" err="1">
                <a:solidFill>
                  <a:schemeClr val="tx2"/>
                </a:solidFill>
              </a:rPr>
              <a:t>zdroj</a:t>
            </a:r>
            <a:r>
              <a:rPr lang="en-US" sz="1200" dirty="0">
                <a:solidFill>
                  <a:schemeClr val="tx2"/>
                </a:solidFill>
              </a:rPr>
              <a:t>: </a:t>
            </a:r>
            <a:r>
              <a:rPr lang="en-US" sz="1200" dirty="0">
                <a:solidFill>
                  <a:schemeClr val="tx2"/>
                </a:solidFill>
                <a:hlinkClick r:id="rId2"/>
              </a:rPr>
              <a:t>Střednědobý plán rozvoje sociálních služeb na území HMP na období 2022-2024</a:t>
            </a:r>
            <a:r>
              <a:rPr lang="en-US" sz="1200" dirty="0">
                <a:solidFill>
                  <a:schemeClr val="tx2"/>
                </a:solidFill>
              </a:rPr>
              <a:t>, str. 106</a:t>
            </a:r>
          </a:p>
        </p:txBody>
      </p:sp>
      <p:pic>
        <p:nvPicPr>
          <p:cNvPr id="5" name="Zástupný obsah 4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4AC8AE7E-2D93-B241-9315-7ABF950B2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7228" y="2514951"/>
            <a:ext cx="8884658" cy="166587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31197-B3B8-974A-BFDA-C4AABD0082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74"/>
          <a:stretch/>
        </p:blipFill>
        <p:spPr>
          <a:xfrm>
            <a:off x="717619" y="4178739"/>
            <a:ext cx="8731182" cy="79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78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BAA857-C6BD-7846-9C31-7A8DB21D0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4" y="602583"/>
            <a:ext cx="10640754" cy="775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Plán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léta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2022 – 2024: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Financování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E99F3CB-4AA6-D345-8AB9-1B2F52F81833}"/>
              </a:ext>
            </a:extLst>
          </p:cNvPr>
          <p:cNvSpPr txBox="1"/>
          <p:nvPr/>
        </p:nvSpPr>
        <p:spPr>
          <a:xfrm>
            <a:off x="2498717" y="4296904"/>
            <a:ext cx="6043260" cy="321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2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zdroj</a:t>
            </a:r>
            <a:r>
              <a: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  <a:hlinkClick r:id="rId2"/>
              </a:rPr>
              <a:t>Střednědobý plán rozvoje sociálních služeb na území HMP na období 2022-2024</a:t>
            </a:r>
            <a:r>
              <a: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str. 101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Zástupný obsah 4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9C707B3B-8B88-1145-86C7-0CCD22AAF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9022" y="2008414"/>
            <a:ext cx="8265942" cy="231446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4297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1EC371-C7C5-BB4B-9552-5C27F3A14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470" y="702975"/>
            <a:ext cx="8526185" cy="77584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Plán</a:t>
            </a:r>
            <a:r>
              <a:rPr lang="en-US" sz="2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2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léta</a:t>
            </a:r>
            <a:r>
              <a:rPr lang="en-US" sz="2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2022 – 2024: </a:t>
            </a:r>
            <a:r>
              <a:rPr lang="en-US" sz="2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Valorizace</a:t>
            </a:r>
            <a:r>
              <a:rPr lang="en-US" sz="2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cenové</a:t>
            </a:r>
            <a:r>
              <a:rPr lang="en-US" sz="2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hladiny</a:t>
            </a:r>
            <a:r>
              <a:rPr lang="en-US" sz="2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6D100B9-5626-7A4C-8C2F-6263899602A5}"/>
              </a:ext>
            </a:extLst>
          </p:cNvPr>
          <p:cNvSpPr txBox="1"/>
          <p:nvPr/>
        </p:nvSpPr>
        <p:spPr>
          <a:xfrm>
            <a:off x="3284856" y="5316453"/>
            <a:ext cx="6140712" cy="275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2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zdroj</a:t>
            </a:r>
            <a:r>
              <a: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  <a:hlinkClick r:id="rId2"/>
              </a:rPr>
              <a:t>Střednědobý plán rozvoje sociálních služeb na území HMP na období 2022-2024</a:t>
            </a:r>
            <a:r>
              <a: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str. 98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Zástupný obsah 4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8FF155A1-9E39-E04C-A979-AFE7A6443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3233" y="2303424"/>
            <a:ext cx="7415862" cy="283656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0339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ACBEDD2-3D35-4319-8968-3EC3B7702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5106ED-0017-48D8-8BEE-8CE02272E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9853CF-242F-4F46-9189-EC2009D2D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106" y="447786"/>
            <a:ext cx="6789937" cy="990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>
                <a:solidFill>
                  <a:schemeClr val="tx2"/>
                </a:solidFill>
              </a:rPr>
              <a:t>Návrh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nového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plánu</a:t>
            </a:r>
            <a:r>
              <a:rPr lang="en-US" sz="2400" dirty="0">
                <a:solidFill>
                  <a:schemeClr val="tx2"/>
                </a:solidFill>
              </a:rPr>
              <a:t>: </a:t>
            </a:r>
            <a:r>
              <a:rPr lang="en-US" sz="2400" dirty="0" err="1">
                <a:solidFill>
                  <a:schemeClr val="tx2"/>
                </a:solidFill>
              </a:rPr>
              <a:t>Rozvoj</a:t>
            </a:r>
            <a:r>
              <a:rPr lang="en-US" sz="2400" dirty="0">
                <a:solidFill>
                  <a:schemeClr val="tx2"/>
                </a:solidFill>
              </a:rPr>
              <a:t> OA v </a:t>
            </a:r>
            <a:r>
              <a:rPr lang="en-US" sz="2400" dirty="0" err="1">
                <a:solidFill>
                  <a:schemeClr val="tx2"/>
                </a:solidFill>
              </a:rPr>
              <a:t>Základní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síti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2FA0FD-813C-451C-AE23-125FEE88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832880" cy="2876136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DF15559-EF5F-416E-A50C-95FF9B635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10B3EC-094F-49A9-A2D2-63B1EDC66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F0E3061-A38C-4474-80BA-6B9782395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6D04B60-C0AA-40C2-A246-C29A1DD4E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Zástupný obsah 4" descr="Obsah obrázku text, snímek obrazovky, dokument, číslo&#10;&#10;Popis byl vytvořen automaticky">
            <a:extLst>
              <a:ext uri="{FF2B5EF4-FFF2-40B4-BE49-F238E27FC236}">
                <a16:creationId xmlns:a16="http://schemas.microsoft.com/office/drawing/2014/main" id="{2CDF4518-D320-914B-88F2-4B699F433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9528"/>
          <a:stretch/>
        </p:blipFill>
        <p:spPr>
          <a:xfrm>
            <a:off x="4031632" y="1455475"/>
            <a:ext cx="6789938" cy="900050"/>
          </a:xfrm>
          <a:prstGeom prst="rect">
            <a:avLst/>
          </a:prstGeom>
        </p:spPr>
      </p:pic>
      <p:pic>
        <p:nvPicPr>
          <p:cNvPr id="7" name="Zástupný obsah 4" descr="Obsah obrázku text, snímek obrazovky, dokument, číslo&#10;&#10;Popis byl vytvořen automaticky">
            <a:extLst>
              <a:ext uri="{FF2B5EF4-FFF2-40B4-BE49-F238E27FC236}">
                <a16:creationId xmlns:a16="http://schemas.microsoft.com/office/drawing/2014/main" id="{9F3B74EE-8732-8744-9E1E-69578921F0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485" b="26219"/>
          <a:stretch/>
        </p:blipFill>
        <p:spPr>
          <a:xfrm>
            <a:off x="4031632" y="2328782"/>
            <a:ext cx="6789938" cy="638817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F0C4FD0A-7E34-BC40-B744-EB7FC712B4D5}"/>
              </a:ext>
            </a:extLst>
          </p:cNvPr>
          <p:cNvSpPr txBox="1"/>
          <p:nvPr/>
        </p:nvSpPr>
        <p:spPr>
          <a:xfrm>
            <a:off x="5906220" y="6272416"/>
            <a:ext cx="6140712" cy="275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2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zdroj</a:t>
            </a:r>
            <a:r>
              <a: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  <a:hlinkClick r:id="rId3"/>
              </a:rPr>
              <a:t>Střednědobý plán rozvoje sociálních služeb na území HMP na období 2025-2027</a:t>
            </a:r>
            <a:r>
              <a: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str. 72-</a:t>
            </a:r>
            <a:r>
              <a:rPr lang="en-US" sz="1200" dirty="0">
                <a:solidFill>
                  <a:schemeClr val="tx2"/>
                </a:solidFill>
              </a:rPr>
              <a:t>73</a:t>
            </a:r>
            <a:endParaRPr lang="en-US" sz="12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Obrázek 3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AD4B69AB-4937-A347-829E-639FB605B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941" y="3343568"/>
            <a:ext cx="6741539" cy="1015666"/>
          </a:xfrm>
          <a:prstGeom prst="rect">
            <a:avLst/>
          </a:prstGeom>
        </p:spPr>
      </p:pic>
      <p:pic>
        <p:nvPicPr>
          <p:cNvPr id="10" name="Obrázek 9" descr="Obsah obrázku text, účtenka, snímek obrazovky, Písmo&#10;&#10;Popis byl vytvořen automaticky">
            <a:extLst>
              <a:ext uri="{FF2B5EF4-FFF2-40B4-BE49-F238E27FC236}">
                <a16:creationId xmlns:a16="http://schemas.microsoft.com/office/drawing/2014/main" id="{0201B991-C08D-6B4A-B3CA-2567770BC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8942" y="4311737"/>
            <a:ext cx="6741539" cy="178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90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ACBEDD2-3D35-4319-8968-3EC3B7702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5106ED-0017-48D8-8BEE-8CE02272E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9853CF-242F-4F46-9189-EC2009D2D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674" y="551721"/>
            <a:ext cx="7830207" cy="990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 err="1">
                <a:solidFill>
                  <a:schemeClr val="tx2"/>
                </a:solidFill>
              </a:rPr>
              <a:t>Návrh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nového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plánu</a:t>
            </a:r>
            <a:r>
              <a:rPr lang="en-US" sz="2800" dirty="0">
                <a:solidFill>
                  <a:schemeClr val="tx2"/>
                </a:solidFill>
              </a:rPr>
              <a:t>: </a:t>
            </a:r>
            <a:r>
              <a:rPr lang="en-US" sz="2800" dirty="0" err="1">
                <a:solidFill>
                  <a:schemeClr val="tx2"/>
                </a:solidFill>
              </a:rPr>
              <a:t>Rozvoj</a:t>
            </a:r>
            <a:r>
              <a:rPr lang="en-US" sz="2800" dirty="0">
                <a:solidFill>
                  <a:schemeClr val="tx2"/>
                </a:solidFill>
              </a:rPr>
              <a:t> OA v </a:t>
            </a:r>
            <a:r>
              <a:rPr lang="en-US" sz="2800" dirty="0" err="1">
                <a:solidFill>
                  <a:schemeClr val="tx2"/>
                </a:solidFill>
              </a:rPr>
              <a:t>Doplňkové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síti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2FA0FD-813C-451C-AE23-125FEE88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832880" cy="2876136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DF15559-EF5F-416E-A50C-95FF9B635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10B3EC-094F-49A9-A2D2-63B1EDC66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F0E3061-A38C-4474-80BA-6B9782395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6D04B60-C0AA-40C2-A246-C29A1DD4E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Zástupný obsah 4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B4DBD40C-5FBB-674B-BE4B-1C6DCD9CA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059"/>
          <a:stretch/>
        </p:blipFill>
        <p:spPr>
          <a:xfrm>
            <a:off x="2743316" y="2456559"/>
            <a:ext cx="8936458" cy="541332"/>
          </a:xfrm>
          <a:prstGeom prst="rect">
            <a:avLst/>
          </a:prstGeom>
        </p:spPr>
      </p:pic>
      <p:pic>
        <p:nvPicPr>
          <p:cNvPr id="9" name="Obrázek 8" descr="Obsah obrázku text, snímek obrazovky, Písmo, dokument&#10;&#10;Popis byl vytvořen automaticky">
            <a:extLst>
              <a:ext uri="{FF2B5EF4-FFF2-40B4-BE49-F238E27FC236}">
                <a16:creationId xmlns:a16="http://schemas.microsoft.com/office/drawing/2014/main" id="{037660FB-4C70-D847-A211-FF28A9E23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223" y="2983234"/>
            <a:ext cx="9112658" cy="2465069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5CBC0A0C-1353-BA44-87DB-E9081C63B5A0}"/>
              </a:ext>
            </a:extLst>
          </p:cNvPr>
          <p:cNvSpPr txBox="1"/>
          <p:nvPr/>
        </p:nvSpPr>
        <p:spPr>
          <a:xfrm>
            <a:off x="2654911" y="5448304"/>
            <a:ext cx="6140712" cy="275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2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zdroj</a:t>
            </a:r>
            <a:r>
              <a: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  <a:hlinkClick r:id="rId4"/>
              </a:rPr>
              <a:t>Střednědobý plán rozvoje sociálních služeb na území HMP na období 2025-2027</a:t>
            </a:r>
            <a:r>
              <a: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str. 95</a:t>
            </a:r>
          </a:p>
        </p:txBody>
      </p:sp>
    </p:spTree>
    <p:extLst>
      <p:ext uri="{BB962C8B-B14F-4D97-AF65-F5344CB8AC3E}">
        <p14:creationId xmlns:p14="http://schemas.microsoft.com/office/powerpoint/2010/main" val="251517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8A11D1-B988-4945-A89F-C4BB0A718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" y="363473"/>
            <a:ext cx="10640754" cy="775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Návrh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nového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plánu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Financování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Zástupný obsah 3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4D600850-AE2C-374E-B9F4-BD53F5043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4859"/>
          <a:stretch/>
        </p:blipFill>
        <p:spPr>
          <a:xfrm>
            <a:off x="2884262" y="1870357"/>
            <a:ext cx="8434633" cy="283656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0A9CF67-39B7-EE41-9AFB-BC3A7EB48ECB}"/>
              </a:ext>
            </a:extLst>
          </p:cNvPr>
          <p:cNvSpPr txBox="1"/>
          <p:nvPr/>
        </p:nvSpPr>
        <p:spPr>
          <a:xfrm>
            <a:off x="2884262" y="4813987"/>
            <a:ext cx="6140712" cy="275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2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zdroj</a:t>
            </a:r>
            <a:r>
              <a: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  <a:hlinkClick r:id="rId3"/>
              </a:rPr>
              <a:t>Střednědobý plán rozvoje sociálních služeb na území HMP na období 2025-2027</a:t>
            </a:r>
            <a:r>
              <a: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str. </a:t>
            </a:r>
            <a:r>
              <a:rPr lang="en-US" sz="1200" dirty="0">
                <a:solidFill>
                  <a:schemeClr val="tx2"/>
                </a:solidFill>
              </a:rPr>
              <a:t>81</a:t>
            </a:r>
            <a:endParaRPr lang="en-US" sz="12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387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39107-42D3-3343-9E6E-739FFA6EE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477002"/>
            <a:ext cx="6653349" cy="12244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Návrh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nového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plánu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Valorizace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cenové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hladiny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Zástupný obsah 4" descr="Obsah obrázku text, snímek obrazovky, číslo, menu&#10;&#10;Popis byl vytvořen automaticky">
            <a:extLst>
              <a:ext uri="{FF2B5EF4-FFF2-40B4-BE49-F238E27FC236}">
                <a16:creationId xmlns:a16="http://schemas.microsoft.com/office/drawing/2014/main" id="{7A06A6C5-DAAA-B64D-9266-3B06CDDF4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9537"/>
          <a:stretch/>
        </p:blipFill>
        <p:spPr>
          <a:xfrm>
            <a:off x="2619125" y="2083802"/>
            <a:ext cx="8262845" cy="188783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815EC71-E1F9-E24B-A712-89A1D7830839}"/>
              </a:ext>
            </a:extLst>
          </p:cNvPr>
          <p:cNvSpPr txBox="1"/>
          <p:nvPr/>
        </p:nvSpPr>
        <p:spPr>
          <a:xfrm>
            <a:off x="2527296" y="4085948"/>
            <a:ext cx="6140712" cy="275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2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zdroj</a:t>
            </a:r>
            <a:r>
              <a: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  <a:hlinkClick r:id="rId3"/>
              </a:rPr>
              <a:t>Střednědobý plán rozvoje sociálních služeb na území HMP na období 2025-2027</a:t>
            </a:r>
            <a:r>
              <a: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str. 84</a:t>
            </a:r>
          </a:p>
        </p:txBody>
      </p:sp>
    </p:spTree>
    <p:extLst>
      <p:ext uri="{BB962C8B-B14F-4D97-AF65-F5344CB8AC3E}">
        <p14:creationId xmlns:p14="http://schemas.microsoft.com/office/powerpoint/2010/main" val="8995973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1027</Words>
  <Application>Microsoft Macintosh PowerPoint</Application>
  <PresentationFormat>Širokoúhlá obrazovka</PresentationFormat>
  <Paragraphs>142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Rozvoj osobní asistence na území HMP</vt:lpstr>
      <vt:lpstr>Část 1: Srovnání střednědobých plánů ve vztahu k OA</vt:lpstr>
      <vt:lpstr>Plán na léta 2022 – 2024: Rozvoj OA</vt:lpstr>
      <vt:lpstr>Plán na léta 2022 – 2024: Financování OA</vt:lpstr>
      <vt:lpstr>Plán na léta 2022 – 2024: Valorizace cenové hladiny OA</vt:lpstr>
      <vt:lpstr>Návrh nového plánu: Rozvoj OA v Základní síti</vt:lpstr>
      <vt:lpstr>Návrh nového plánu: Rozvoj OA v Doplňkové síti</vt:lpstr>
      <vt:lpstr>Návrh nového plánu: Financování OA</vt:lpstr>
      <vt:lpstr>Návrh nového plánu: Valorizace cenové hladiny OA</vt:lpstr>
      <vt:lpstr>Shrnutí srovnání střednědobých plánů</vt:lpstr>
      <vt:lpstr>Část 2: Průzkum mezi poskytovateli OA na území HMP</vt:lpstr>
      <vt:lpstr>Základní informace o sběru dat</vt:lpstr>
      <vt:lpstr>Proč by měla být OA prioritou?</vt:lpstr>
      <vt:lpstr>Jaký je zájem o OA? (data pouze za 13 z 23 poskytovatelů OA, tj. skutečná poptávka je vyšší)</vt:lpstr>
      <vt:lpstr>Jaká je kvantifikace případného růstu kapacit OA?</vt:lpstr>
      <vt:lpstr>Shrnutí průzkumu mezi poskytovateli</vt:lpstr>
      <vt:lpstr>Závěr</vt:lpstr>
      <vt:lpstr>Děkujeme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Rozvoj osobní asistence na území HMP</dc:title>
  <dc:creator>Jakub Fraj</dc:creator>
  <cp:lastModifiedBy>Jakub Fraj</cp:lastModifiedBy>
  <cp:revision>5</cp:revision>
  <dcterms:created xsi:type="dcterms:W3CDTF">2024-08-30T15:32:33Z</dcterms:created>
  <dcterms:modified xsi:type="dcterms:W3CDTF">2024-09-02T15:40:22Z</dcterms:modified>
</cp:coreProperties>
</file>