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73" r:id="rId6"/>
    <p:sldId id="262" r:id="rId7"/>
    <p:sldId id="270" r:id="rId8"/>
    <p:sldId id="272" r:id="rId9"/>
    <p:sldId id="271" r:id="rId10"/>
    <p:sldId id="274" r:id="rId11"/>
    <p:sldId id="275" r:id="rId12"/>
    <p:sldId id="27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84" d="100"/>
          <a:sy n="84" d="100"/>
        </p:scale>
        <p:origin x="96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EC754-D192-4657-B82D-343D664488E5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4A88C-78C1-4BBF-9CE0-85C0F2D464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66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74A88C-78C1-4BBF-9CE0-85C0F2D464F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6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149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83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05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06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87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3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87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56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04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76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20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A6FD1-4093-4326-B11C-01052F05A1B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52F93-457A-462B-B8E0-5AB604DB98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35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8225" y="1714500"/>
            <a:ext cx="9965575" cy="128847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br>
              <a:rPr lang="cs-CZ" sz="3600" dirty="0">
                <a:latin typeface="Cairo" panose="00000500000000000000" pitchFamily="2" charset="-78"/>
                <a:cs typeface="Cairo" panose="00000500000000000000" pitchFamily="2" charset="-78"/>
              </a:rPr>
            </a:br>
            <a:r>
              <a:rPr lang="cs-CZ" sz="3600" dirty="0">
                <a:latin typeface="Cairo" panose="00000500000000000000" pitchFamily="2" charset="-78"/>
                <a:cs typeface="Cairo" panose="00000500000000000000" pitchFamily="2" charset="-78"/>
              </a:rPr>
              <a:t>Dlouhodobá péče a podpora seniorů a jejich blízkých</a:t>
            </a:r>
            <a:endParaRPr lang="cs-CZ" sz="2200" dirty="0"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63040" y="5386647"/>
            <a:ext cx="9890760" cy="790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dirty="0">
                <a:latin typeface="Cairo" panose="00000500000000000000" pitchFamily="2" charset="-78"/>
                <a:cs typeface="Cairo" panose="00000500000000000000" pitchFamily="2" charset="-78"/>
              </a:rPr>
              <a:t>11.6.2024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47" y="271652"/>
            <a:ext cx="2185385" cy="163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85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7" y="247539"/>
            <a:ext cx="1690182" cy="126537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4600" y="365125"/>
            <a:ext cx="8839200" cy="1325563"/>
          </a:xfrm>
        </p:spPr>
        <p:txBody>
          <a:bodyPr/>
          <a:lstStyle/>
          <a:p>
            <a:pPr algn="ctr"/>
            <a:r>
              <a:rPr lang="cs-CZ" b="1" dirty="0"/>
              <a:t>Proč?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916"/>
            <a:ext cx="10515600" cy="5169237"/>
          </a:xfrm>
        </p:spPr>
        <p:txBody>
          <a:bodyPr>
            <a:normAutofit/>
          </a:bodyPr>
          <a:lstStyle/>
          <a:p>
            <a:endParaRPr lang="cs-CZ" sz="2800" dirty="0">
              <a:latin typeface="Cairo" panose="00000500000000000000" pitchFamily="2" charset="-78"/>
              <a:cs typeface="Cairo" panose="00000500000000000000" pitchFamily="2" charset="-78"/>
            </a:endParaRPr>
          </a:p>
          <a:p>
            <a:endParaRPr lang="cs-CZ" dirty="0">
              <a:latin typeface="Cairo" panose="00000500000000000000" pitchFamily="2" charset="-78"/>
              <a:cs typeface="Cairo" panose="00000500000000000000" pitchFamily="2" charset="-78"/>
            </a:endParaRPr>
          </a:p>
          <a:p>
            <a:r>
              <a:rPr lang="cs-CZ" sz="2800" dirty="0">
                <a:latin typeface="Cairo" panose="00000500000000000000" pitchFamily="2" charset="-78"/>
                <a:cs typeface="Cairo" panose="00000500000000000000" pitchFamily="2" charset="-78"/>
              </a:rPr>
              <a:t>Usilujeme o to, aby v České republice mohl každý důstojně zestárnout.</a:t>
            </a:r>
          </a:p>
          <a:p>
            <a:endParaRPr lang="cs-CZ" sz="2800" dirty="0">
              <a:latin typeface="Cairo" panose="00000500000000000000" pitchFamily="2" charset="-78"/>
              <a:cs typeface="Cairo" panose="00000500000000000000" pitchFamily="2" charset="-78"/>
            </a:endParaRPr>
          </a:p>
          <a:p>
            <a:r>
              <a:rPr lang="cs-CZ" sz="2800" dirty="0">
                <a:latin typeface="Cairo" panose="00000500000000000000" pitchFamily="2" charset="-78"/>
                <a:cs typeface="Cairo" panose="00000500000000000000" pitchFamily="2" charset="-78"/>
              </a:rPr>
              <a:t>Jsme tu pro seniory a jejich rodiny. Dokážeme poradit a pomoci ve chvílích, kdy stáří začíná přinášet starosti.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6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7" y="247539"/>
            <a:ext cx="1690182" cy="126537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4792" y="365125"/>
            <a:ext cx="9429446" cy="1325563"/>
          </a:xfrm>
        </p:spPr>
        <p:txBody>
          <a:bodyPr/>
          <a:lstStyle/>
          <a:p>
            <a:r>
              <a:rPr lang="cs-CZ" dirty="0"/>
              <a:t>       Schéma dlouhodobá podpora a péče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3279531" y="1690688"/>
            <a:ext cx="5565531" cy="4929919"/>
            <a:chOff x="2567354" y="2198076"/>
            <a:chExt cx="5055577" cy="4488474"/>
          </a:xfrm>
        </p:grpSpPr>
        <p:sp>
          <p:nvSpPr>
            <p:cNvPr id="5" name="Ovál 4"/>
            <p:cNvSpPr/>
            <p:nvPr/>
          </p:nvSpPr>
          <p:spPr>
            <a:xfrm>
              <a:off x="2567354" y="2224453"/>
              <a:ext cx="3103684" cy="2998178"/>
            </a:xfrm>
            <a:prstGeom prst="ellips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tx1"/>
                  </a:solidFill>
                </a:rPr>
                <a:t>Zdravotní 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Služby</a:t>
              </a:r>
            </a:p>
            <a:p>
              <a:pPr algn="ctr"/>
              <a:endParaRPr lang="cs-CZ" dirty="0">
                <a:solidFill>
                  <a:schemeClr val="tx1"/>
                </a:solidFill>
              </a:endParaRPr>
            </a:p>
            <a:p>
              <a:pPr algn="ctr"/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9" name="Ovál 8"/>
            <p:cNvSpPr/>
            <p:nvPr/>
          </p:nvSpPr>
          <p:spPr>
            <a:xfrm>
              <a:off x="4519247" y="2198076"/>
              <a:ext cx="3103684" cy="2998178"/>
            </a:xfrm>
            <a:prstGeom prst="ellips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tx1"/>
                  </a:solidFill>
                </a:rPr>
                <a:t>Sociální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Služby</a:t>
              </a:r>
            </a:p>
            <a:p>
              <a:pPr algn="ctr"/>
              <a:endParaRPr lang="cs-CZ" dirty="0">
                <a:solidFill>
                  <a:schemeClr val="tx1"/>
                </a:solidFill>
              </a:endParaRPr>
            </a:p>
            <a:p>
              <a:pPr algn="ctr"/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0" name="Ovál 9"/>
            <p:cNvSpPr/>
            <p:nvPr/>
          </p:nvSpPr>
          <p:spPr>
            <a:xfrm>
              <a:off x="3481754" y="3688372"/>
              <a:ext cx="3103684" cy="2998178"/>
            </a:xfrm>
            <a:prstGeom prst="ellips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chemeClr val="tx1"/>
                </a:solidFill>
              </a:endParaRPr>
            </a:p>
            <a:p>
              <a:pPr algn="ctr"/>
              <a:endParaRPr lang="cs-CZ" dirty="0">
                <a:solidFill>
                  <a:schemeClr val="tx1"/>
                </a:solidFill>
              </a:endParaRPr>
            </a:p>
            <a:p>
              <a:pPr algn="ctr"/>
              <a:endParaRPr lang="cs-CZ" dirty="0">
                <a:solidFill>
                  <a:schemeClr val="tx1"/>
                </a:solidFill>
              </a:endParaRP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Služby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osobní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povahy</a:t>
              </a:r>
            </a:p>
          </p:txBody>
        </p:sp>
      </p:grpSp>
      <p:sp>
        <p:nvSpPr>
          <p:cNvPr id="12" name="TextovéPole 11"/>
          <p:cNvSpPr txBox="1"/>
          <p:nvPr/>
        </p:nvSpPr>
        <p:spPr>
          <a:xfrm>
            <a:off x="5521569" y="3596054"/>
            <a:ext cx="1072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LTC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620E2B-68A0-8797-0C8D-32EA649DF4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164" y="3780720"/>
            <a:ext cx="951470" cy="712331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D7593521-3FA1-6804-E656-1B140847B9D1}"/>
              </a:ext>
            </a:extLst>
          </p:cNvPr>
          <p:cNvSpPr/>
          <p:nvPr/>
        </p:nvSpPr>
        <p:spPr>
          <a:xfrm>
            <a:off x="5187214" y="3016251"/>
            <a:ext cx="1729633" cy="1754925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63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7" y="247539"/>
            <a:ext cx="1690182" cy="126537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4600" y="365125"/>
            <a:ext cx="8839200" cy="1325563"/>
          </a:xfrm>
        </p:spPr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916"/>
            <a:ext cx="10515600" cy="5169237"/>
          </a:xfrm>
        </p:spPr>
        <p:txBody>
          <a:bodyPr>
            <a:normAutofit/>
          </a:bodyPr>
          <a:lstStyle/>
          <a:p>
            <a:r>
              <a:rPr lang="cs-CZ" b="1" dirty="0"/>
              <a:t>LTC (Long Term Care) – dlouhodobá péče</a:t>
            </a:r>
          </a:p>
          <a:p>
            <a:pPr lvl="1"/>
            <a:r>
              <a:rPr lang="cs-CZ" sz="2600" dirty="0"/>
              <a:t>Široká škála osobních, sociálních a lékařských služeb a podpory, které zajišťují, že lidé s významnou ztrátou vnitřní kapacity a nebo s rizikem značné ztráty vnitřní kapacity (v důsledku duševního nebo fyzického onemocnění a postižení), si mohou udržet úroveň funkčních schopností odpovídající jejich základní práva a lidská důstojnost.</a:t>
            </a:r>
          </a:p>
          <a:p>
            <a:r>
              <a:rPr lang="cs-CZ" b="1" dirty="0"/>
              <a:t>Paliativní péče</a:t>
            </a:r>
          </a:p>
          <a:p>
            <a:pPr lvl="1"/>
            <a:r>
              <a:rPr lang="cs-CZ" dirty="0"/>
              <a:t>Paliativní péče je přístup zaměřený na zvyšování kvality života pacientů a jejich rodin v situaci, kdy čelí život ohrožující nemoci. Jejím cílem je komplexní léčba/řešení/tišení bolesti a dalších příznaků nemoci, včetně psychických, sociálních a spirituálních obtíží, které mohou pacienta a jeho blízké trápit. (CPP)</a:t>
            </a:r>
          </a:p>
          <a:p>
            <a:pPr lvl="1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13633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7" y="247539"/>
            <a:ext cx="1690182" cy="126537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4792" y="365125"/>
            <a:ext cx="9429446" cy="1325563"/>
          </a:xfrm>
        </p:spPr>
        <p:txBody>
          <a:bodyPr/>
          <a:lstStyle/>
          <a:p>
            <a:r>
              <a:rPr lang="cs-CZ" dirty="0"/>
              <a:t>      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620E2B-68A0-8797-0C8D-32EA649DF4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851" y="3072834"/>
            <a:ext cx="1987377" cy="1487877"/>
          </a:xfrm>
          <a:prstGeom prst="rect">
            <a:avLst/>
          </a:prstGeom>
        </p:spPr>
      </p:pic>
      <p:sp>
        <p:nvSpPr>
          <p:cNvPr id="3" name="Ovál 2">
            <a:extLst>
              <a:ext uri="{FF2B5EF4-FFF2-40B4-BE49-F238E27FC236}">
                <a16:creationId xmlns:a16="http://schemas.microsoft.com/office/drawing/2014/main" id="{5B7C2B76-693C-5750-F466-87E5415A741B}"/>
              </a:ext>
            </a:extLst>
          </p:cNvPr>
          <p:cNvSpPr/>
          <p:nvPr/>
        </p:nvSpPr>
        <p:spPr>
          <a:xfrm>
            <a:off x="4538133" y="2919305"/>
            <a:ext cx="2777067" cy="179493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CA5E4CC-6501-AAFA-5311-059F159D6D33}"/>
              </a:ext>
            </a:extLst>
          </p:cNvPr>
          <p:cNvSpPr txBox="1"/>
          <p:nvPr/>
        </p:nvSpPr>
        <p:spPr>
          <a:xfrm rot="19607223">
            <a:off x="6793913" y="1783771"/>
            <a:ext cx="340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Služby a podpora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6BF2387-4DB9-4421-3DC7-A048DCA88E48}"/>
              </a:ext>
            </a:extLst>
          </p:cNvPr>
          <p:cNvSpPr txBox="1"/>
          <p:nvPr/>
        </p:nvSpPr>
        <p:spPr>
          <a:xfrm rot="1458843">
            <a:off x="7067358" y="4888045"/>
            <a:ext cx="340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Inovace, edukace, sdílení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A0C9816-3369-1889-A9B0-5E40C7053D78}"/>
              </a:ext>
            </a:extLst>
          </p:cNvPr>
          <p:cNvSpPr txBox="1"/>
          <p:nvPr/>
        </p:nvSpPr>
        <p:spPr>
          <a:xfrm>
            <a:off x="2818227" y="3580084"/>
            <a:ext cx="1375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Zdroje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8CD03C3-6F94-8AD2-AAF6-E7EAF24362B1}"/>
              </a:ext>
            </a:extLst>
          </p:cNvPr>
          <p:cNvSpPr txBox="1"/>
          <p:nvPr/>
        </p:nvSpPr>
        <p:spPr>
          <a:xfrm>
            <a:off x="5977539" y="1001519"/>
            <a:ext cx="340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Domov pro seniory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C41BC84-3F46-6B0E-C7AC-88E4F4EE6DB6}"/>
              </a:ext>
            </a:extLst>
          </p:cNvPr>
          <p:cNvSpPr txBox="1"/>
          <p:nvPr/>
        </p:nvSpPr>
        <p:spPr>
          <a:xfrm>
            <a:off x="8901874" y="1009022"/>
            <a:ext cx="2561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Osobní asistence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221EA36-738B-AF76-1F18-2FEA3AF2E0B7}"/>
              </a:ext>
            </a:extLst>
          </p:cNvPr>
          <p:cNvSpPr txBox="1"/>
          <p:nvPr/>
        </p:nvSpPr>
        <p:spPr>
          <a:xfrm>
            <a:off x="9979378" y="1896721"/>
            <a:ext cx="1980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Nízkoprahové </a:t>
            </a:r>
          </a:p>
          <a:p>
            <a:r>
              <a:rPr lang="cs-CZ" dirty="0"/>
              <a:t>poradenství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1D1A670-4CA0-0337-6339-A18DF31A929B}"/>
              </a:ext>
            </a:extLst>
          </p:cNvPr>
          <p:cNvSpPr txBox="1"/>
          <p:nvPr/>
        </p:nvSpPr>
        <p:spPr>
          <a:xfrm>
            <a:off x="8771980" y="3009520"/>
            <a:ext cx="269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Případová práce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A6D567E-71AF-1821-D0B6-E851912BCFF5}"/>
              </a:ext>
            </a:extLst>
          </p:cNvPr>
          <p:cNvSpPr txBox="1"/>
          <p:nvPr/>
        </p:nvSpPr>
        <p:spPr>
          <a:xfrm>
            <a:off x="10182581" y="4460623"/>
            <a:ext cx="1368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Obecná </a:t>
            </a:r>
          </a:p>
          <a:p>
            <a:r>
              <a:rPr lang="cs-CZ" dirty="0"/>
              <a:t>Paliativní</a:t>
            </a:r>
          </a:p>
          <a:p>
            <a:r>
              <a:rPr lang="cs-CZ" dirty="0"/>
              <a:t>péče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C470CD09-CE85-22AB-D7FB-2E784E550DAF}"/>
              </a:ext>
            </a:extLst>
          </p:cNvPr>
          <p:cNvSpPr txBox="1"/>
          <p:nvPr/>
        </p:nvSpPr>
        <p:spPr>
          <a:xfrm>
            <a:off x="9876781" y="5699194"/>
            <a:ext cx="1674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Mezioborová a </a:t>
            </a:r>
            <a:r>
              <a:rPr lang="cs-CZ" dirty="0" err="1"/>
              <a:t>meziorganizační</a:t>
            </a:r>
            <a:r>
              <a:rPr lang="cs-CZ" dirty="0"/>
              <a:t> spolupráce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5958802-E38E-8B67-2399-C4A0374F96CE}"/>
              </a:ext>
            </a:extLst>
          </p:cNvPr>
          <p:cNvSpPr txBox="1"/>
          <p:nvPr/>
        </p:nvSpPr>
        <p:spPr>
          <a:xfrm>
            <a:off x="7730093" y="5678388"/>
            <a:ext cx="1888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CaseManagement</a:t>
            </a:r>
            <a:r>
              <a:rPr lang="cs-CZ" dirty="0"/>
              <a:t> v dlouhodobé péči o seniory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D52F4D0-985D-2724-A1DA-39E35BFABB4C}"/>
              </a:ext>
            </a:extLst>
          </p:cNvPr>
          <p:cNvSpPr txBox="1"/>
          <p:nvPr/>
        </p:nvSpPr>
        <p:spPr>
          <a:xfrm>
            <a:off x="2762845" y="1982295"/>
            <a:ext cx="1648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Kompetentní profesionálové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58B1E9A0-177E-B9A0-9EE7-4BE60EAE4837}"/>
              </a:ext>
            </a:extLst>
          </p:cNvPr>
          <p:cNvSpPr txBox="1"/>
          <p:nvPr/>
        </p:nvSpPr>
        <p:spPr>
          <a:xfrm>
            <a:off x="8551076" y="3834591"/>
            <a:ext cx="1368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Psycho-Spirituální podpora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0BF80FD1-7CD6-E154-08B9-515B4D12577B}"/>
              </a:ext>
            </a:extLst>
          </p:cNvPr>
          <p:cNvSpPr txBox="1"/>
          <p:nvPr/>
        </p:nvSpPr>
        <p:spPr>
          <a:xfrm>
            <a:off x="434451" y="3335807"/>
            <a:ext cx="16481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Materiálně tech. Základna (objekt – provoz, údržba, správa, obnova a rozvoj)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B3EE085A-8FC6-CE9A-9A8F-AE5FD5EE785E}"/>
              </a:ext>
            </a:extLst>
          </p:cNvPr>
          <p:cNvSpPr txBox="1"/>
          <p:nvPr/>
        </p:nvSpPr>
        <p:spPr>
          <a:xfrm>
            <a:off x="885575" y="2473334"/>
            <a:ext cx="1648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Připravení dobrovolníci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CC2C57C9-BFE5-110F-3CF6-E2D9AD66C289}"/>
              </a:ext>
            </a:extLst>
          </p:cNvPr>
          <p:cNvSpPr txBox="1"/>
          <p:nvPr/>
        </p:nvSpPr>
        <p:spPr>
          <a:xfrm>
            <a:off x="3335676" y="4866881"/>
            <a:ext cx="1648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Peníze (provoz, investice, rozvoj)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69FC02B4-213C-4031-2C3F-9D1CE83F2BD1}"/>
              </a:ext>
            </a:extLst>
          </p:cNvPr>
          <p:cNvSpPr txBox="1"/>
          <p:nvPr/>
        </p:nvSpPr>
        <p:spPr>
          <a:xfrm>
            <a:off x="1516656" y="5237529"/>
            <a:ext cx="1648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Dárci (získávání, péče)</a:t>
            </a:r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DEBB0D51-DA4F-FDCB-1228-D4733CD1F357}"/>
              </a:ext>
            </a:extLst>
          </p:cNvPr>
          <p:cNvSpPr/>
          <p:nvPr/>
        </p:nvSpPr>
        <p:spPr>
          <a:xfrm>
            <a:off x="5597157" y="726121"/>
            <a:ext cx="2777067" cy="964567"/>
          </a:xfrm>
          <a:prstGeom prst="ellipse">
            <a:avLst/>
          </a:prstGeom>
          <a:solidFill>
            <a:srgbClr val="00B050">
              <a:alpha val="14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B1AB2B65-DB5E-4CF1-3EEF-0C559B0709D5}"/>
              </a:ext>
            </a:extLst>
          </p:cNvPr>
          <p:cNvSpPr/>
          <p:nvPr/>
        </p:nvSpPr>
        <p:spPr>
          <a:xfrm>
            <a:off x="8498535" y="703901"/>
            <a:ext cx="2777067" cy="964567"/>
          </a:xfrm>
          <a:prstGeom prst="ellipse">
            <a:avLst/>
          </a:prstGeom>
          <a:solidFill>
            <a:srgbClr val="00B050">
              <a:alpha val="14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8C3F19BA-0A91-EA16-42B9-3FD58DD9C476}"/>
              </a:ext>
            </a:extLst>
          </p:cNvPr>
          <p:cNvSpPr/>
          <p:nvPr/>
        </p:nvSpPr>
        <p:spPr>
          <a:xfrm>
            <a:off x="9262205" y="1716946"/>
            <a:ext cx="2777067" cy="964567"/>
          </a:xfrm>
          <a:prstGeom prst="ellipse">
            <a:avLst/>
          </a:prstGeom>
          <a:solidFill>
            <a:srgbClr val="00B050">
              <a:alpha val="14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A46B3BA1-825B-8189-CF21-EB9EA7E0FBA9}"/>
              </a:ext>
            </a:extLst>
          </p:cNvPr>
          <p:cNvSpPr/>
          <p:nvPr/>
        </p:nvSpPr>
        <p:spPr>
          <a:xfrm>
            <a:off x="8089769" y="2729984"/>
            <a:ext cx="2777067" cy="964567"/>
          </a:xfrm>
          <a:prstGeom prst="ellipse">
            <a:avLst/>
          </a:prstGeom>
          <a:solidFill>
            <a:srgbClr val="00B050">
              <a:alpha val="14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102F07B2-90C6-75CF-8087-277AC6E299BD}"/>
              </a:ext>
            </a:extLst>
          </p:cNvPr>
          <p:cNvSpPr/>
          <p:nvPr/>
        </p:nvSpPr>
        <p:spPr>
          <a:xfrm>
            <a:off x="8149019" y="3721207"/>
            <a:ext cx="1888040" cy="1079002"/>
          </a:xfrm>
          <a:prstGeom prst="ellipse">
            <a:avLst/>
          </a:prstGeom>
          <a:solidFill>
            <a:schemeClr val="accent5">
              <a:lumMod val="60000"/>
              <a:lumOff val="40000"/>
              <a:alpha val="3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94F7F1B8-8585-6ABD-9B18-DC04FF17290F}"/>
              </a:ext>
            </a:extLst>
          </p:cNvPr>
          <p:cNvSpPr/>
          <p:nvPr/>
        </p:nvSpPr>
        <p:spPr>
          <a:xfrm>
            <a:off x="9731324" y="4382787"/>
            <a:ext cx="1888040" cy="1079002"/>
          </a:xfrm>
          <a:prstGeom prst="ellipse">
            <a:avLst/>
          </a:prstGeom>
          <a:solidFill>
            <a:schemeClr val="accent5">
              <a:lumMod val="60000"/>
              <a:lumOff val="40000"/>
              <a:alpha val="3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5E27560D-F053-DAC9-C11E-059E42EEF4A6}"/>
              </a:ext>
            </a:extLst>
          </p:cNvPr>
          <p:cNvSpPr/>
          <p:nvPr/>
        </p:nvSpPr>
        <p:spPr>
          <a:xfrm>
            <a:off x="9693650" y="5515896"/>
            <a:ext cx="1914176" cy="1214358"/>
          </a:xfrm>
          <a:prstGeom prst="ellipse">
            <a:avLst/>
          </a:prstGeom>
          <a:solidFill>
            <a:schemeClr val="accent5">
              <a:lumMod val="60000"/>
              <a:lumOff val="40000"/>
              <a:alpha val="3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058A2694-E488-32D5-C44D-B63502C91A8C}"/>
              </a:ext>
            </a:extLst>
          </p:cNvPr>
          <p:cNvSpPr/>
          <p:nvPr/>
        </p:nvSpPr>
        <p:spPr>
          <a:xfrm>
            <a:off x="7417135" y="5493220"/>
            <a:ext cx="2200997" cy="1214358"/>
          </a:xfrm>
          <a:prstGeom prst="ellipse">
            <a:avLst/>
          </a:prstGeom>
          <a:solidFill>
            <a:schemeClr val="accent5">
              <a:lumMod val="60000"/>
              <a:lumOff val="40000"/>
              <a:alpha val="3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F70EA23F-C779-1ADB-1387-BA8D2D47394D}"/>
              </a:ext>
            </a:extLst>
          </p:cNvPr>
          <p:cNvSpPr/>
          <p:nvPr/>
        </p:nvSpPr>
        <p:spPr>
          <a:xfrm>
            <a:off x="479989" y="2295562"/>
            <a:ext cx="2113256" cy="964567"/>
          </a:xfrm>
          <a:prstGeom prst="ellipse">
            <a:avLst/>
          </a:prstGeom>
          <a:solidFill>
            <a:srgbClr val="FF0000">
              <a:alpha val="14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51EB180A-9D30-FCFB-EAC5-4B121F6CDCD9}"/>
              </a:ext>
            </a:extLst>
          </p:cNvPr>
          <p:cNvSpPr/>
          <p:nvPr/>
        </p:nvSpPr>
        <p:spPr>
          <a:xfrm>
            <a:off x="2424877" y="1831932"/>
            <a:ext cx="2113256" cy="964567"/>
          </a:xfrm>
          <a:prstGeom prst="ellipse">
            <a:avLst/>
          </a:prstGeom>
          <a:solidFill>
            <a:srgbClr val="FF0000">
              <a:alpha val="14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98754F30-78C2-895D-2E8F-2A281B114FFF}"/>
              </a:ext>
            </a:extLst>
          </p:cNvPr>
          <p:cNvSpPr/>
          <p:nvPr/>
        </p:nvSpPr>
        <p:spPr>
          <a:xfrm>
            <a:off x="125585" y="3246936"/>
            <a:ext cx="1901490" cy="1990593"/>
          </a:xfrm>
          <a:prstGeom prst="ellipse">
            <a:avLst/>
          </a:prstGeom>
          <a:solidFill>
            <a:srgbClr val="FF0000">
              <a:alpha val="14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B57EDF26-ABCE-4FB4-E77C-D3D95260076A}"/>
              </a:ext>
            </a:extLst>
          </p:cNvPr>
          <p:cNvSpPr/>
          <p:nvPr/>
        </p:nvSpPr>
        <p:spPr>
          <a:xfrm>
            <a:off x="885575" y="5231184"/>
            <a:ext cx="2113256" cy="964567"/>
          </a:xfrm>
          <a:prstGeom prst="ellipse">
            <a:avLst/>
          </a:prstGeom>
          <a:solidFill>
            <a:srgbClr val="FF0000">
              <a:alpha val="14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52C2C2D1-7924-69CF-448E-9666C31CECD8}"/>
              </a:ext>
            </a:extLst>
          </p:cNvPr>
          <p:cNvSpPr/>
          <p:nvPr/>
        </p:nvSpPr>
        <p:spPr>
          <a:xfrm>
            <a:off x="2942022" y="4731456"/>
            <a:ext cx="2113256" cy="1189016"/>
          </a:xfrm>
          <a:prstGeom prst="ellipse">
            <a:avLst/>
          </a:prstGeom>
          <a:solidFill>
            <a:srgbClr val="FF0000">
              <a:alpha val="14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2E2622F8-AC6B-F92B-E97A-B3682FAA89FD}"/>
              </a:ext>
            </a:extLst>
          </p:cNvPr>
          <p:cNvCxnSpPr>
            <a:cxnSpLocks/>
          </p:cNvCxnSpPr>
          <p:nvPr/>
        </p:nvCxnSpPr>
        <p:spPr>
          <a:xfrm flipV="1">
            <a:off x="7055556" y="1780903"/>
            <a:ext cx="2206649" cy="1460912"/>
          </a:xfrm>
          <a:prstGeom prst="straightConnector1">
            <a:avLst/>
          </a:prstGeom>
          <a:ln w="984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732A7C0F-83B6-4A42-80B5-DD0DDB30B9EA}"/>
              </a:ext>
            </a:extLst>
          </p:cNvPr>
          <p:cNvCxnSpPr>
            <a:cxnSpLocks/>
            <a:stCxn id="3" idx="5"/>
          </p:cNvCxnSpPr>
          <p:nvPr/>
        </p:nvCxnSpPr>
        <p:spPr>
          <a:xfrm>
            <a:off x="6908508" y="4451376"/>
            <a:ext cx="2862199" cy="1247818"/>
          </a:xfrm>
          <a:prstGeom prst="straightConnector1">
            <a:avLst/>
          </a:prstGeom>
          <a:ln w="984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6C370C54-FD77-B3B2-61F5-130A94A77B78}"/>
              </a:ext>
            </a:extLst>
          </p:cNvPr>
          <p:cNvCxnSpPr>
            <a:cxnSpLocks/>
          </p:cNvCxnSpPr>
          <p:nvPr/>
        </p:nvCxnSpPr>
        <p:spPr>
          <a:xfrm flipH="1">
            <a:off x="2080905" y="4049040"/>
            <a:ext cx="2457228" cy="0"/>
          </a:xfrm>
          <a:prstGeom prst="straightConnector1">
            <a:avLst/>
          </a:prstGeom>
          <a:ln w="984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337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7B4690B3-7396-51F9-87A8-A2DB73243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75" y="4271378"/>
            <a:ext cx="4405027" cy="160038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F8FA3B3-CF8C-530A-257C-016190BB5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292" y="3939822"/>
            <a:ext cx="7370183" cy="226350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BBF0FD8-3843-C4A2-FE24-71C368B970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202" y="339017"/>
            <a:ext cx="7047531" cy="331209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794D8661-88EA-9436-8092-37177033AB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7" y="247539"/>
            <a:ext cx="1690182" cy="1265377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01937BB1-BEAD-EF44-6FFE-925E6E3455DF}"/>
              </a:ext>
            </a:extLst>
          </p:cNvPr>
          <p:cNvSpPr txBox="1"/>
          <p:nvPr/>
        </p:nvSpPr>
        <p:spPr>
          <a:xfrm>
            <a:off x="524139" y="1995062"/>
            <a:ext cx="34092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Služby a podpora</a:t>
            </a:r>
          </a:p>
        </p:txBody>
      </p:sp>
    </p:spTree>
    <p:extLst>
      <p:ext uri="{BB962C8B-B14F-4D97-AF65-F5344CB8AC3E}">
        <p14:creationId xmlns:p14="http://schemas.microsoft.com/office/powerpoint/2010/main" val="156576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A203993-84C4-2EAD-DF9A-7FD9D7D4D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4739" y="551883"/>
            <a:ext cx="5306165" cy="306747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4D3C684-A914-1A08-9359-98D24BD24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162" y="4094580"/>
            <a:ext cx="5277587" cy="1581371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16235178-160D-442A-8A05-7601DD88B258}"/>
              </a:ext>
            </a:extLst>
          </p:cNvPr>
          <p:cNvSpPr/>
          <p:nvPr/>
        </p:nvSpPr>
        <p:spPr>
          <a:xfrm>
            <a:off x="654755" y="3014133"/>
            <a:ext cx="2923822" cy="1581371"/>
          </a:xfrm>
          <a:prstGeom prst="roundRect">
            <a:avLst/>
          </a:prstGeom>
          <a:solidFill>
            <a:schemeClr val="accent1">
              <a:alpha val="44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200 sociálních pracovníků obcí – 3 denní modul úvod do Case Managementu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6BCB575-327A-2907-F115-40911EEF8C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7" y="247539"/>
            <a:ext cx="1690182" cy="1265377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06C26D5-B015-3240-9880-91727B615FBB}"/>
              </a:ext>
            </a:extLst>
          </p:cNvPr>
          <p:cNvSpPr txBox="1"/>
          <p:nvPr/>
        </p:nvSpPr>
        <p:spPr>
          <a:xfrm>
            <a:off x="290357" y="1716290"/>
            <a:ext cx="34092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Inovace, edukace, sdílení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1848AF60-AAAF-DB3B-1E1D-7F649F6C587E}"/>
              </a:ext>
            </a:extLst>
          </p:cNvPr>
          <p:cNvSpPr/>
          <p:nvPr/>
        </p:nvSpPr>
        <p:spPr>
          <a:xfrm>
            <a:off x="936978" y="4885265"/>
            <a:ext cx="2923822" cy="1581371"/>
          </a:xfrm>
          <a:prstGeom prst="roundRect">
            <a:avLst/>
          </a:prstGeom>
          <a:solidFill>
            <a:schemeClr val="accent1">
              <a:alpha val="44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Projekt Sociální inovace: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Integrace paliativního přístupu do terénní sociální služby</a:t>
            </a:r>
          </a:p>
        </p:txBody>
      </p:sp>
    </p:spTree>
    <p:extLst>
      <p:ext uri="{BB962C8B-B14F-4D97-AF65-F5344CB8AC3E}">
        <p14:creationId xmlns:p14="http://schemas.microsoft.com/office/powerpoint/2010/main" val="127360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Písmo, logo, snímek obrazovky&#10;&#10;Popis byl vytvořen automaticky">
            <a:extLst>
              <a:ext uri="{FF2B5EF4-FFF2-40B4-BE49-F238E27FC236}">
                <a16:creationId xmlns:a16="http://schemas.microsoft.com/office/drawing/2014/main" id="{C9F19A3C-5B13-CB66-42C6-C13ECD13E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720171"/>
            <a:ext cx="5291666" cy="5417658"/>
          </a:xfrm>
          <a:prstGeom prst="rect">
            <a:avLst/>
          </a:prstGeom>
        </p:spPr>
      </p:pic>
      <p:pic>
        <p:nvPicPr>
          <p:cNvPr id="5" name="Obrázek 4" descr="Obsah obrázku text, Písmo, snímek obrazovky, design&#10;&#10;Popis byl vytvořen automaticky">
            <a:extLst>
              <a:ext uri="{FF2B5EF4-FFF2-40B4-BE49-F238E27FC236}">
                <a16:creationId xmlns:a16="http://schemas.microsoft.com/office/drawing/2014/main" id="{A8803F01-D3FC-6C71-041D-E229B60491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6865" y="1035150"/>
            <a:ext cx="5291667" cy="4787700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3208D284-19BB-31D7-435D-54AB403354A3}"/>
              </a:ext>
            </a:extLst>
          </p:cNvPr>
          <p:cNvSpPr/>
          <p:nvPr/>
        </p:nvSpPr>
        <p:spPr>
          <a:xfrm>
            <a:off x="5802489" y="5700889"/>
            <a:ext cx="5746043" cy="99342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chemeClr val="tx1"/>
                </a:solidFill>
              </a:rPr>
              <a:t>Roční obrat: 110 mil. Kč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BB694C8-5B5D-5171-1F5A-E41B235C9E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7" y="247539"/>
            <a:ext cx="1690182" cy="126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806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A71B09B-4F80-8C76-B1EA-34F7EA89EF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7" y="247539"/>
            <a:ext cx="1690182" cy="1265377"/>
          </a:xfrm>
          <a:prstGeom prst="rect">
            <a:avLst/>
          </a:prstGeo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B70CACF2-97AA-3106-EAAE-3F7755E6B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0" y="365125"/>
            <a:ext cx="7797800" cy="1325563"/>
          </a:xfrm>
        </p:spPr>
        <p:txBody>
          <a:bodyPr/>
          <a:lstStyle/>
          <a:p>
            <a:r>
              <a:rPr lang="cs-CZ" dirty="0"/>
              <a:t>Hlavní výzvy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7223BF-96FF-B4B8-34C8-21D255716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Kvalifikovaný tým</a:t>
            </a:r>
          </a:p>
          <a:p>
            <a:r>
              <a:rPr lang="cs-CZ" dirty="0"/>
              <a:t>Investiční a provozní zdroje</a:t>
            </a:r>
          </a:p>
          <a:p>
            <a:r>
              <a:rPr lang="cs-CZ" dirty="0"/>
              <a:t>Rostoucí nároky – rychlost reakce na změnu potřeb uživatelů a rodin</a:t>
            </a:r>
          </a:p>
          <a:p>
            <a:r>
              <a:rPr lang="cs-CZ" dirty="0"/>
              <a:t>Mezioborová (meziresortní) a </a:t>
            </a:r>
            <a:r>
              <a:rPr lang="cs-CZ" dirty="0" err="1"/>
              <a:t>meziorganizační</a:t>
            </a:r>
            <a:r>
              <a:rPr lang="cs-CZ" dirty="0"/>
              <a:t> spolupráce</a:t>
            </a:r>
          </a:p>
        </p:txBody>
      </p:sp>
    </p:spTree>
    <p:extLst>
      <p:ext uri="{BB962C8B-B14F-4D97-AF65-F5344CB8AC3E}">
        <p14:creationId xmlns:p14="http://schemas.microsoft.com/office/powerpoint/2010/main" val="27238239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0713061-c717-463f-9340-803d56690e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310517BA86E54AAFCEFAE13E68C5A1" ma:contentTypeVersion="16" ma:contentTypeDescription="Vytvoří nový dokument" ma:contentTypeScope="" ma:versionID="fb099a16122d5751850ed8832a5cde4e">
  <xsd:schema xmlns:xsd="http://www.w3.org/2001/XMLSchema" xmlns:xs="http://www.w3.org/2001/XMLSchema" xmlns:p="http://schemas.microsoft.com/office/2006/metadata/properties" xmlns:ns3="86070141-36e0-4b89-aa46-632b57d7f413" xmlns:ns4="30713061-c717-463f-9340-803d56690eae" targetNamespace="http://schemas.microsoft.com/office/2006/metadata/properties" ma:root="true" ma:fieldsID="2a1378cf28e2aba3e0d57544b13edd36" ns3:_="" ns4:_="">
    <xsd:import namespace="86070141-36e0-4b89-aa46-632b57d7f413"/>
    <xsd:import namespace="30713061-c717-463f-9340-803d56690ea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_activity" minOccurs="0"/>
                <xsd:element ref="ns4:MediaLengthInSecond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70141-36e0-4b89-aa46-632b57d7f4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13061-c717-463f-9340-803d56690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B427D0-879F-4271-9EB6-6C6FD98C192F}">
  <ds:schemaRefs>
    <ds:schemaRef ds:uri="86070141-36e0-4b89-aa46-632b57d7f413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30713061-c717-463f-9340-803d56690ea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FDA53B-67D9-407F-B5FB-39D08CA45D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6951D5-C539-4F03-BBA7-7FB75ACE20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070141-36e0-4b89-aa46-632b57d7f413"/>
    <ds:schemaRef ds:uri="30713061-c717-463f-9340-803d56690e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315</Words>
  <Application>Microsoft Office PowerPoint</Application>
  <PresentationFormat>Širokoúhlá obrazovka</PresentationFormat>
  <Paragraphs>57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Cairo</vt:lpstr>
      <vt:lpstr>Calibri</vt:lpstr>
      <vt:lpstr>Calibri Light</vt:lpstr>
      <vt:lpstr>Motiv Office</vt:lpstr>
      <vt:lpstr> Dlouhodobá péče a podpora seniorů a jejich blízkých</vt:lpstr>
      <vt:lpstr>Proč?</vt:lpstr>
      <vt:lpstr>       Schéma dlouhodobá podpora a péče</vt:lpstr>
      <vt:lpstr>Pojmy</vt:lpstr>
      <vt:lpstr>       </vt:lpstr>
      <vt:lpstr>Prezentace aplikace PowerPoint</vt:lpstr>
      <vt:lpstr>Prezentace aplikace PowerPoint</vt:lpstr>
      <vt:lpstr>Prezentace aplikace PowerPoint</vt:lpstr>
      <vt:lpstr>Hlavní výzvy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– adventní kalendář Sue Ryder</dc:title>
  <dc:creator>denisa.ratajova</dc:creator>
  <cp:lastModifiedBy>matej.lejsal</cp:lastModifiedBy>
  <cp:revision>24</cp:revision>
  <dcterms:created xsi:type="dcterms:W3CDTF">2017-09-26T12:26:14Z</dcterms:created>
  <dcterms:modified xsi:type="dcterms:W3CDTF">2024-06-11T10:20:49Z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0x01010077310517BA86E54AAFCEFAE13E68C5A1</vt:lpwstr>
  </property>
</Properties>
</file>