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8"/>
  </p:notesMasterIdLst>
  <p:handoutMasterIdLst>
    <p:handoutMasterId r:id="rId39"/>
  </p:handoutMasterIdLst>
  <p:sldIdLst>
    <p:sldId id="269" r:id="rId5"/>
    <p:sldId id="267" r:id="rId6"/>
    <p:sldId id="261" r:id="rId7"/>
    <p:sldId id="308" r:id="rId8"/>
    <p:sldId id="263" r:id="rId9"/>
    <p:sldId id="309" r:id="rId10"/>
    <p:sldId id="356" r:id="rId11"/>
    <p:sldId id="273" r:id="rId12"/>
    <p:sldId id="262" r:id="rId13"/>
    <p:sldId id="272" r:id="rId14"/>
    <p:sldId id="344" r:id="rId15"/>
    <p:sldId id="280" r:id="rId16"/>
    <p:sldId id="282" r:id="rId17"/>
    <p:sldId id="351" r:id="rId18"/>
    <p:sldId id="286" r:id="rId19"/>
    <p:sldId id="290" r:id="rId20"/>
    <p:sldId id="297" r:id="rId21"/>
    <p:sldId id="352" r:id="rId22"/>
    <p:sldId id="353" r:id="rId23"/>
    <p:sldId id="304" r:id="rId24"/>
    <p:sldId id="339" r:id="rId25"/>
    <p:sldId id="341" r:id="rId26"/>
    <p:sldId id="345" r:id="rId27"/>
    <p:sldId id="346" r:id="rId28"/>
    <p:sldId id="350" r:id="rId29"/>
    <p:sldId id="347" r:id="rId30"/>
    <p:sldId id="348" r:id="rId31"/>
    <p:sldId id="349" r:id="rId32"/>
    <p:sldId id="342" r:id="rId33"/>
    <p:sldId id="343" r:id="rId34"/>
    <p:sldId id="354" r:id="rId35"/>
    <p:sldId id="355" r:id="rId36"/>
    <p:sldId id="268" r:id="rId37"/>
  </p:sldIdLst>
  <p:sldSz cx="9144000" cy="5143500" type="screen16x9"/>
  <p:notesSz cx="6797675" cy="987266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ko Lukáš" initials="JL" lastIdx="1" clrIdx="0">
    <p:extLst>
      <p:ext uri="{19B8F6BF-5375-455C-9EA6-DF929625EA0E}">
        <p15:presenceInfo xmlns:p15="http://schemas.microsoft.com/office/powerpoint/2012/main" userId="S::ljanko@sekyragroup.cz::3f62f694-388a-4e30-b450-9054c69e11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BB27"/>
    <a:srgbClr val="BBE533"/>
    <a:srgbClr val="013852"/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9"/>
    <p:restoredTop sz="96374" autoAdjust="0"/>
  </p:normalViewPr>
  <p:slideViewPr>
    <p:cSldViewPr snapToGrid="0" snapToObjects="1">
      <p:cViewPr varScale="1">
        <p:scale>
          <a:sx n="151" d="100"/>
          <a:sy n="151" d="100"/>
        </p:scale>
        <p:origin x="336" y="1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7430DA1-8FB6-0048-A4EE-B78DD9551B30}" type="datetimeFigureOut">
              <a:rPr lang="en-US"/>
              <a:pPr>
                <a:defRPr/>
              </a:pPr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A91F195-76E2-C64E-BD85-6C8C09C67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35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1FD42-94C2-43FB-ACEA-8B2B9968027B}" type="datetimeFigureOut">
              <a:rPr lang="cs-CZ" smtClean="0"/>
              <a:t>15.08.2022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4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7F73C-B807-4980-8BC8-BCAADFCDAB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49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559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841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379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492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662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0673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02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886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973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518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9770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335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18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628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146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08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959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873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129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0600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974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344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252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90058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305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90980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679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81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793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151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654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058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7F73C-B807-4980-8BC8-BCAADFCDAB6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107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ED716-3B9D-EF45-A9DA-1A7E46397CAF}" type="datetimeFigureOut">
              <a:rPr lang="en-US"/>
              <a:pPr>
                <a:defRPr/>
              </a:pPr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961B0-8EED-0D4C-AB1C-627A3EE35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1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079F5-CE55-0843-86C6-BEDD721C12D4}" type="datetimeFigureOut">
              <a:rPr lang="en-US"/>
              <a:pPr>
                <a:defRPr/>
              </a:pPr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08998-9FF8-504B-ACC0-3E3E256AF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53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7D753-84D2-E844-9E54-8EAD8F41B35E}" type="datetimeFigureOut">
              <a:rPr lang="en-US"/>
              <a:pPr>
                <a:defRPr/>
              </a:pPr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7A39D-EF70-C14A-BBB4-31BF58128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85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70B4F-BD8C-0247-87E1-AFD116A624C6}" type="datetimeFigureOut">
              <a:rPr lang="en-US"/>
              <a:pPr>
                <a:defRPr/>
              </a:pPr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71A9F-33DF-FB41-9E9A-9F65C532D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80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128AD-23B8-A943-91CF-8465F3B9888E}" type="datetimeFigureOut">
              <a:rPr lang="en-US"/>
              <a:pPr>
                <a:defRPr/>
              </a:pPr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F6EDB-42CB-1544-82B4-CDCEB3EA1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30B2A-F6A4-6D4E-9438-B0D7EB4290AE}" type="datetimeFigureOut">
              <a:rPr lang="en-US"/>
              <a:pPr>
                <a:defRPr/>
              </a:pPr>
              <a:t>8/15/2022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26BA7-5AC0-6749-8E06-0781B7555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1F034-D238-4440-ADF4-869B63759786}" type="datetimeFigureOut">
              <a:rPr lang="en-US"/>
              <a:pPr>
                <a:defRPr/>
              </a:pPr>
              <a:t>8/15/2022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67E41-66F6-0C4F-8106-9806651CB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4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3B5A4-41C2-B944-80E5-C309E1A14BAB}" type="datetimeFigureOut">
              <a:rPr lang="en-US"/>
              <a:pPr>
                <a:defRPr/>
              </a:pPr>
              <a:t>8/15/2022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18423-340B-6545-BF0F-BC73ACCBF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4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9A455-753C-0A43-8813-BFEC3FAA7385}" type="datetimeFigureOut">
              <a:rPr lang="en-US"/>
              <a:pPr>
                <a:defRPr/>
              </a:pPr>
              <a:t>8/15/2022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CF0F4-CFF6-E94B-B9A2-7BADCF608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E259A-BBFB-9C4D-8FBE-EB3728727EA7}" type="datetimeFigureOut">
              <a:rPr lang="en-US"/>
              <a:pPr>
                <a:defRPr/>
              </a:pPr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7A98F-2E49-2848-8021-3490BF8EB8AD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C51E3-0EBB-1245-A680-861D6D7E9EAB}" type="datetimeFigureOut">
              <a:rPr lang="en-US"/>
              <a:pPr>
                <a:defRPr/>
              </a:pPr>
              <a:t>8/15/2022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6EDFF-7714-4848-886A-4A97FE6D0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5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74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71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739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C7E9AE-8810-D247-989B-CABC80C6EF52}" type="datetimeFigureOut">
              <a:rPr lang="en-US"/>
              <a:pPr>
                <a:defRPr/>
              </a:pPr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739"/>
            <a:ext cx="2895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739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07C3773-EB81-654B-A908-F3D1AA393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92" r:id="rId1"/>
    <p:sldLayoutId id="2147493493" r:id="rId2"/>
    <p:sldLayoutId id="2147493494" r:id="rId3"/>
    <p:sldLayoutId id="2147493495" r:id="rId4"/>
    <p:sldLayoutId id="2147493496" r:id="rId5"/>
    <p:sldLayoutId id="2147493497" r:id="rId6"/>
    <p:sldLayoutId id="2147493498" r:id="rId7"/>
    <p:sldLayoutId id="2147493502" r:id="rId8"/>
    <p:sldLayoutId id="2147493499" r:id="rId9"/>
    <p:sldLayoutId id="2147493500" r:id="rId10"/>
    <p:sldLayoutId id="2147493501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jp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6189AA2-528B-6763-8E5F-224F0355C39A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820"/>
            <a:ext cx="9144000" cy="520332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half" idx="2"/>
          </p:nvPr>
        </p:nvSpPr>
        <p:spPr>
          <a:xfrm>
            <a:off x="-299103" y="-52991"/>
            <a:ext cx="4572000" cy="872967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ROHANSKÝ OSTROV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4D99B43-6DBE-3ED1-D727-5D02B9F720C1}"/>
              </a:ext>
            </a:extLst>
          </p:cNvPr>
          <p:cNvSpPr txBox="1">
            <a:spLocks/>
          </p:cNvSpPr>
          <p:nvPr/>
        </p:nvSpPr>
        <p:spPr bwMode="auto">
          <a:xfrm>
            <a:off x="-299104" y="4630104"/>
            <a:ext cx="9682385" cy="87296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URBANISTICKÁ STUDIE S REGULAČNÍMI PRVKY</a:t>
            </a:r>
          </a:p>
        </p:txBody>
      </p:sp>
    </p:spTree>
    <p:extLst>
      <p:ext uri="{BB962C8B-B14F-4D97-AF65-F5344CB8AC3E}">
        <p14:creationId xmlns:p14="http://schemas.microsoft.com/office/powerpoint/2010/main" val="1553902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16388" name="Vertical Text Placeholder 9"/>
          <p:cNvSpPr>
            <a:spLocks noGrp="1"/>
          </p:cNvSpPr>
          <p:nvPr>
            <p:ph type="body" orient="vert" idx="1"/>
          </p:nvPr>
        </p:nvSpPr>
        <p:spPr>
          <a:xfrm>
            <a:off x="177656" y="357357"/>
            <a:ext cx="2492663" cy="593112"/>
          </a:xfrm>
        </p:spPr>
        <p:txBody>
          <a:bodyPr vert="horz" wrap="square" lIns="0" tIns="46800" rIns="108000" bIns="46800">
            <a:spAutoFit/>
          </a:bodyPr>
          <a:lstStyle/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en-US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ORTOFOTO  SOU</a:t>
            </a:r>
            <a:r>
              <a:rPr lang="cs-CZ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ČASNÝ</a:t>
            </a:r>
            <a:r>
              <a:rPr lang="en-US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 STAV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2348DBF-970A-4576-A2B3-C01DBB4EA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563" y="357357"/>
            <a:ext cx="6070681" cy="42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4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16388" name="Vertical Text Placeholder 9"/>
          <p:cNvSpPr>
            <a:spLocks noGrp="1"/>
          </p:cNvSpPr>
          <p:nvPr>
            <p:ph type="body" orient="vert" idx="1"/>
          </p:nvPr>
        </p:nvSpPr>
        <p:spPr>
          <a:xfrm>
            <a:off x="429074" y="367814"/>
            <a:ext cx="2657907" cy="343813"/>
          </a:xfrm>
        </p:spPr>
        <p:txBody>
          <a:bodyPr vert="horz" wrap="square" lIns="0" tIns="46800" rIns="108000" bIns="46800">
            <a:spAutoFit/>
          </a:bodyPr>
          <a:lstStyle/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PODKLAD PRO Z3126</a:t>
            </a:r>
            <a:endParaRPr lang="en-US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F36EAC-D1A8-E0A0-BAD8-D7C2A7AD3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147702"/>
            <a:ext cx="4025069" cy="28146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136CC9E-4ECA-1447-3BD3-06C06EB65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74" y="1147702"/>
            <a:ext cx="4045651" cy="281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DF2DE2-D04F-458B-A049-50EFC1B0D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476" y="448455"/>
            <a:ext cx="6615655" cy="3665736"/>
          </a:xfrm>
          <a:prstGeom prst="rect">
            <a:avLst/>
          </a:prstGeom>
        </p:spPr>
      </p:pic>
      <p:sp>
        <p:nvSpPr>
          <p:cNvPr id="9" name="Vertical Text Placeholder 9">
            <a:extLst>
              <a:ext uri="{FF2B5EF4-FFF2-40B4-BE49-F238E27FC236}">
                <a16:creationId xmlns:a16="http://schemas.microsoft.com/office/drawing/2014/main" id="{1E116490-41AA-4055-BF71-CC39CDC21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66869" y="436197"/>
            <a:ext cx="2154664" cy="593112"/>
          </a:xfrm>
        </p:spPr>
        <p:txBody>
          <a:bodyPr vert="horz" wrap="square" lIns="0" tIns="46800" rIns="108000" bIns="46800">
            <a:spAutoFit/>
          </a:bodyPr>
          <a:lstStyle/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5"/>
              </a:buBlip>
            </a:pPr>
            <a:r>
              <a:rPr lang="cs-CZ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URBANISTICKÁ KONCEPCE</a:t>
            </a:r>
            <a:endParaRPr lang="en-US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611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CB31F6-F676-4194-9A8F-90D50762294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066300" y="331112"/>
            <a:ext cx="5734800" cy="42264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F97BD5EE-06B2-4894-9548-05EA6E634540}"/>
              </a:ext>
            </a:extLst>
          </p:cNvPr>
          <p:cNvSpPr/>
          <p:nvPr/>
        </p:nvSpPr>
        <p:spPr>
          <a:xfrm>
            <a:off x="52388" y="331112"/>
            <a:ext cx="286172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5"/>
              </a:buBlip>
            </a:pPr>
            <a:r>
              <a:rPr lang="cs-CZ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URBANISTICKÁ STUDIE / NADHLED OD JIHOZÁPADU</a:t>
            </a:r>
            <a:endParaRPr lang="en-US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316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77E20FA-CE3E-3261-8B40-23594128A351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33"/>
          <a:stretch/>
        </p:blipFill>
        <p:spPr>
          <a:xfrm>
            <a:off x="2338388" y="559712"/>
            <a:ext cx="6680443" cy="4343400"/>
          </a:xfrm>
          <a:prstGeom prst="rect">
            <a:avLst/>
          </a:prstGeom>
        </p:spPr>
      </p:pic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97BD5EE-06B2-4894-9548-05EA6E634540}"/>
              </a:ext>
            </a:extLst>
          </p:cNvPr>
          <p:cNvSpPr/>
          <p:nvPr/>
        </p:nvSpPr>
        <p:spPr>
          <a:xfrm>
            <a:off x="52388" y="331112"/>
            <a:ext cx="663416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5"/>
              </a:buBlip>
            </a:pPr>
            <a:r>
              <a:rPr lang="cs-CZ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URBANISTICKÁ STUDIE / NADHLED OD SEVEROVÝCHODU</a:t>
            </a:r>
            <a:endParaRPr lang="en-US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286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16388" name="Vertical Text Placeholder 9"/>
          <p:cNvSpPr>
            <a:spLocks noGrp="1"/>
          </p:cNvSpPr>
          <p:nvPr>
            <p:ph type="body" orient="vert" idx="1"/>
          </p:nvPr>
        </p:nvSpPr>
        <p:spPr>
          <a:xfrm>
            <a:off x="342900" y="376983"/>
            <a:ext cx="8375650" cy="348430"/>
          </a:xfrm>
        </p:spPr>
        <p:txBody>
          <a:bodyPr vert="horz" lIns="0" tIns="46800" rIns="108000" bIns="46800">
            <a:spAutoFit/>
          </a:bodyPr>
          <a:lstStyle/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REGULAČNÍ VÝKRES</a:t>
            </a:r>
            <a:endParaRPr lang="en-US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2EB6AA-782A-4872-9FCE-4EAD34CB7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5089" y="365902"/>
            <a:ext cx="5736011" cy="42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74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16388" name="Vertical Text Placeholder 9"/>
          <p:cNvSpPr>
            <a:spLocks noGrp="1"/>
          </p:cNvSpPr>
          <p:nvPr>
            <p:ph type="body" orient="vert" idx="1"/>
          </p:nvPr>
        </p:nvSpPr>
        <p:spPr>
          <a:xfrm>
            <a:off x="384175" y="394609"/>
            <a:ext cx="8375650" cy="348430"/>
          </a:xfrm>
        </p:spPr>
        <p:txBody>
          <a:bodyPr vert="horz" lIns="0" tIns="46800" rIns="108000" bIns="46800">
            <a:spAutoFit/>
          </a:bodyPr>
          <a:lstStyle/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REGULATIVNÍ NÁSTROJE</a:t>
            </a:r>
            <a:endParaRPr lang="en-US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65EF8A-F867-4D0E-BA1F-2E231DE42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317" y="348276"/>
            <a:ext cx="5272783" cy="42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60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16388" name="Vertical Text Placeholder 9"/>
          <p:cNvSpPr>
            <a:spLocks noGrp="1"/>
          </p:cNvSpPr>
          <p:nvPr>
            <p:ph type="body" orient="vert" idx="1"/>
          </p:nvPr>
        </p:nvSpPr>
        <p:spPr>
          <a:xfrm>
            <a:off x="398159" y="185116"/>
            <a:ext cx="3433637" cy="343813"/>
          </a:xfrm>
        </p:spPr>
        <p:txBody>
          <a:bodyPr vert="horz" wrap="square" lIns="0" tIns="46800" rIns="108000" bIns="46800">
            <a:spAutoFit/>
          </a:bodyPr>
          <a:lstStyle/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SCHÉMA – Rohanské nábřeží</a:t>
            </a:r>
            <a:endParaRPr lang="en-US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E23C916-5048-11A5-28F8-83675F77BE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59" y="1574939"/>
            <a:ext cx="3391778" cy="31868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6E54D1-DE43-0C30-A708-E5BC769849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543212"/>
            <a:ext cx="4541221" cy="33490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3F65EBC-E8F5-B93A-6103-544D0F560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85116"/>
            <a:ext cx="1546972" cy="1292011"/>
          </a:xfrm>
          <a:prstGeom prst="rect">
            <a:avLst/>
          </a:prstGeom>
        </p:spPr>
      </p:pic>
      <p:sp>
        <p:nvSpPr>
          <p:cNvPr id="9" name="Vertical Text Placeholder 9">
            <a:extLst>
              <a:ext uri="{FF2B5EF4-FFF2-40B4-BE49-F238E27FC236}">
                <a16:creationId xmlns:a16="http://schemas.microsoft.com/office/drawing/2014/main" id="{558FDD26-FC9A-8367-DF1C-5B4BD432702D}"/>
              </a:ext>
            </a:extLst>
          </p:cNvPr>
          <p:cNvSpPr txBox="1">
            <a:spLocks/>
          </p:cNvSpPr>
          <p:nvPr/>
        </p:nvSpPr>
        <p:spPr bwMode="auto">
          <a:xfrm>
            <a:off x="5606575" y="1040256"/>
            <a:ext cx="4087889" cy="4915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108000" bIns="468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4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Praha – Jugoslávských partyzánů</a:t>
            </a:r>
            <a:endParaRPr lang="cs-CZ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200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ŠÍŘKA ULICE: 42 m</a:t>
            </a:r>
          </a:p>
        </p:txBody>
      </p:sp>
    </p:spTree>
    <p:extLst>
      <p:ext uri="{BB962C8B-B14F-4D97-AF65-F5344CB8AC3E}">
        <p14:creationId xmlns:p14="http://schemas.microsoft.com/office/powerpoint/2010/main" val="359682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16388" name="Vertical Text Placeholder 9"/>
          <p:cNvSpPr>
            <a:spLocks noGrp="1"/>
          </p:cNvSpPr>
          <p:nvPr>
            <p:ph type="body" orient="vert" idx="1"/>
          </p:nvPr>
        </p:nvSpPr>
        <p:spPr>
          <a:xfrm>
            <a:off x="757363" y="241229"/>
            <a:ext cx="2716494" cy="343813"/>
          </a:xfrm>
        </p:spPr>
        <p:txBody>
          <a:bodyPr vert="horz" wrap="square" lIns="0" tIns="46800" rIns="108000" bIns="46800">
            <a:spAutoFit/>
          </a:bodyPr>
          <a:lstStyle/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SCHÉMA – PĚŠÍ ZÓNA</a:t>
            </a:r>
            <a:endParaRPr lang="en-US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DE9B59-59D6-4BFE-9607-A7FF5EE21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701" y="1574939"/>
            <a:ext cx="4497228" cy="332767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B8179E5-2835-5197-12EC-77E76CCDD3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63" y="903472"/>
            <a:ext cx="2871387" cy="399914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F2D5DEF-ADBD-645A-FF6F-7DB9EED9DF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701" y="127345"/>
            <a:ext cx="2186768" cy="1366730"/>
          </a:xfrm>
          <a:prstGeom prst="rect">
            <a:avLst/>
          </a:prstGeom>
        </p:spPr>
      </p:pic>
      <p:sp>
        <p:nvSpPr>
          <p:cNvPr id="5" name="Vertical Text Placeholder 9">
            <a:extLst>
              <a:ext uri="{FF2B5EF4-FFF2-40B4-BE49-F238E27FC236}">
                <a16:creationId xmlns:a16="http://schemas.microsoft.com/office/drawing/2014/main" id="{C9D2C37A-FE87-484E-6186-298C269D2FBA}"/>
              </a:ext>
            </a:extLst>
          </p:cNvPr>
          <p:cNvSpPr txBox="1">
            <a:spLocks/>
          </p:cNvSpPr>
          <p:nvPr/>
        </p:nvSpPr>
        <p:spPr bwMode="auto">
          <a:xfrm>
            <a:off x="6692425" y="1095952"/>
            <a:ext cx="2451575" cy="7962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108000" bIns="468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4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PRAHA – ul. NA PŘÍKOPĚ</a:t>
            </a:r>
            <a:endParaRPr lang="cs-CZ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200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ŠÍŘKA ULICE: 22 m</a:t>
            </a:r>
            <a:endParaRPr lang="en-US" sz="1200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endParaRPr lang="en-US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2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16388" name="Vertical Text Placeholder 9"/>
          <p:cNvSpPr>
            <a:spLocks noGrp="1"/>
          </p:cNvSpPr>
          <p:nvPr>
            <p:ph type="body" orient="vert" idx="1"/>
          </p:nvPr>
        </p:nvSpPr>
        <p:spPr>
          <a:xfrm>
            <a:off x="522941" y="291583"/>
            <a:ext cx="2716494" cy="593112"/>
          </a:xfrm>
        </p:spPr>
        <p:txBody>
          <a:bodyPr vert="horz" wrap="square" lIns="0" tIns="46800" rIns="108000" bIns="46800">
            <a:spAutoFit/>
          </a:bodyPr>
          <a:lstStyle/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SCHÉMA – ulice s předzahrádkou</a:t>
            </a:r>
            <a:endParaRPr lang="en-US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2C93CA3-EA6E-11C4-44FD-176683E865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" y="1625636"/>
            <a:ext cx="2901061" cy="32262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292F91E-DA45-48DA-0AF7-BAED0B7A22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138" y="1569405"/>
            <a:ext cx="4475879" cy="331188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0F344F6-07D7-21F6-F1AB-41AE2D046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1139" y="189699"/>
            <a:ext cx="1950262" cy="1295170"/>
          </a:xfrm>
          <a:prstGeom prst="rect">
            <a:avLst/>
          </a:prstGeom>
        </p:spPr>
      </p:pic>
      <p:sp>
        <p:nvSpPr>
          <p:cNvPr id="9" name="Vertical Text Placeholder 9">
            <a:extLst>
              <a:ext uri="{FF2B5EF4-FFF2-40B4-BE49-F238E27FC236}">
                <a16:creationId xmlns:a16="http://schemas.microsoft.com/office/drawing/2014/main" id="{3D304DB3-BBA4-49C8-964F-1467CE2236ED}"/>
              </a:ext>
            </a:extLst>
          </p:cNvPr>
          <p:cNvSpPr txBox="1">
            <a:spLocks/>
          </p:cNvSpPr>
          <p:nvPr/>
        </p:nvSpPr>
        <p:spPr bwMode="auto">
          <a:xfrm>
            <a:off x="6203203" y="1086746"/>
            <a:ext cx="3033617" cy="7962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108000" bIns="468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4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PRAHA LONDÝNSKÁ ULICE</a:t>
            </a:r>
            <a:endParaRPr lang="cs-CZ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200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ŠÍŘKA ULICE: 17 m</a:t>
            </a:r>
            <a:endParaRPr lang="en-US" sz="1800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endParaRPr lang="en-US" sz="1800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786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84048BD-6104-4447-AB49-BCE3E6256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64920" y="2187724"/>
            <a:ext cx="9904576" cy="1939895"/>
          </a:xfrm>
        </p:spPr>
        <p:txBody>
          <a:bodyPr/>
          <a:lstStyle/>
          <a:p>
            <a:pPr algn="ctr"/>
            <a:r>
              <a:rPr lang="cs-CZ" sz="32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HISTORICKÝ VÝVOJ PROJEKTU ROHAN CITY</a:t>
            </a:r>
          </a:p>
          <a:p>
            <a:endParaRPr lang="en-US" sz="2000" b="1" dirty="0">
              <a:solidFill>
                <a:srgbClr val="E30613"/>
              </a:solidFill>
              <a:latin typeface="Roboto Regular" charset="0"/>
              <a:cs typeface="Roboto Regular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16388" name="Vertical Text Placeholder 9"/>
          <p:cNvSpPr>
            <a:spLocks noGrp="1"/>
          </p:cNvSpPr>
          <p:nvPr>
            <p:ph type="body" orient="vert" idx="1"/>
          </p:nvPr>
        </p:nvSpPr>
        <p:spPr>
          <a:xfrm>
            <a:off x="257442" y="343188"/>
            <a:ext cx="2750678" cy="593112"/>
          </a:xfrm>
        </p:spPr>
        <p:txBody>
          <a:bodyPr vert="horz" wrap="square" lIns="0" tIns="46800" rIns="108000" bIns="46800">
            <a:spAutoFit/>
          </a:bodyPr>
          <a:lstStyle/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PROFILY ULIC - PROMENÁDA</a:t>
            </a:r>
            <a:endParaRPr lang="en-US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3C9048-5BAA-4E80-9797-1105E4B69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978" y="303257"/>
            <a:ext cx="6058156" cy="4463762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16E8510-4BE2-8154-5AC1-88C9BAC5E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43" y="936300"/>
            <a:ext cx="2500094" cy="172005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924B2CE-FB35-42D2-4193-7BBB1CFAC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442" y="2895549"/>
            <a:ext cx="2500094" cy="1871470"/>
          </a:xfrm>
          <a:prstGeom prst="rect">
            <a:avLst/>
          </a:prstGeom>
        </p:spPr>
      </p:pic>
      <p:sp>
        <p:nvSpPr>
          <p:cNvPr id="5" name="Vertical Text Placeholder 9">
            <a:extLst>
              <a:ext uri="{FF2B5EF4-FFF2-40B4-BE49-F238E27FC236}">
                <a16:creationId xmlns:a16="http://schemas.microsoft.com/office/drawing/2014/main" id="{380F83B4-814A-A49C-DC29-63A5522D259A}"/>
              </a:ext>
            </a:extLst>
          </p:cNvPr>
          <p:cNvSpPr txBox="1">
            <a:spLocks/>
          </p:cNvSpPr>
          <p:nvPr/>
        </p:nvSpPr>
        <p:spPr bwMode="auto">
          <a:xfrm>
            <a:off x="257442" y="2639805"/>
            <a:ext cx="3562351" cy="23301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108000" bIns="468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0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NÁBŘEŽÍ LUENEN NĚMECKO</a:t>
            </a:r>
            <a:endParaRPr lang="en-US" sz="10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6" name="Vertical Text Placeholder 9">
            <a:extLst>
              <a:ext uri="{FF2B5EF4-FFF2-40B4-BE49-F238E27FC236}">
                <a16:creationId xmlns:a16="http://schemas.microsoft.com/office/drawing/2014/main" id="{5D1A95E1-BD33-0249-E5D9-FEA114D4D817}"/>
              </a:ext>
            </a:extLst>
          </p:cNvPr>
          <p:cNvSpPr txBox="1">
            <a:spLocks/>
          </p:cNvSpPr>
          <p:nvPr/>
        </p:nvSpPr>
        <p:spPr bwMode="auto">
          <a:xfrm>
            <a:off x="257442" y="4767019"/>
            <a:ext cx="3229242" cy="246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108000" bIns="468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05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NÁBŘEŽÍ ROCHETAILLEÉ LYON – FR.</a:t>
            </a:r>
            <a:endParaRPr lang="en-US" sz="105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26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350378" y="2124003"/>
            <a:ext cx="8579978" cy="1644692"/>
          </a:xfrm>
        </p:spPr>
        <p:txBody>
          <a:bodyPr/>
          <a:lstStyle/>
          <a:p>
            <a:pPr algn="ctr"/>
            <a:r>
              <a:rPr lang="cs-CZ" sz="28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URBANISTICKÁ STUDIE S REGULAČNÍMI PRVKY</a:t>
            </a:r>
          </a:p>
          <a:p>
            <a:pPr algn="ctr"/>
            <a:r>
              <a:rPr lang="cs-CZ" sz="28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ZMĚNA 1</a:t>
            </a:r>
          </a:p>
        </p:txBody>
      </p:sp>
      <p:pic>
        <p:nvPicPr>
          <p:cNvPr id="2" name="Picture 3" descr="paticka_PPT.png">
            <a:extLst>
              <a:ext uri="{FF2B5EF4-FFF2-40B4-BE49-F238E27FC236}">
                <a16:creationId xmlns:a16="http://schemas.microsoft.com/office/drawing/2014/main" id="{AEA52D15-DA10-ADFE-83B3-4F7EF46CF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125D013-67C9-C091-9ADE-D4B0D76D71ED}"/>
              </a:ext>
            </a:extLst>
          </p:cNvPr>
          <p:cNvSpPr txBox="1">
            <a:spLocks/>
          </p:cNvSpPr>
          <p:nvPr/>
        </p:nvSpPr>
        <p:spPr>
          <a:xfrm>
            <a:off x="-91274" y="4932000"/>
            <a:ext cx="8579978" cy="164469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Konkretizace schválena Radou HMP – </a:t>
            </a:r>
            <a:r>
              <a:rPr lang="cs-CZ" sz="1200" b="1" dirty="0" err="1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Usn.č</a:t>
            </a:r>
            <a:r>
              <a:rPr lang="cs-CZ" sz="12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. 2370 ze dne 4.10.2021</a:t>
            </a:r>
          </a:p>
        </p:txBody>
      </p:sp>
    </p:spTree>
    <p:extLst>
      <p:ext uri="{BB962C8B-B14F-4D97-AF65-F5344CB8AC3E}">
        <p14:creationId xmlns:p14="http://schemas.microsoft.com/office/powerpoint/2010/main" val="119057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1C44573-AB72-9C21-878A-214C6BD96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983480"/>
          </a:xfrm>
          <a:prstGeom prst="rect">
            <a:avLst/>
          </a:prstGeom>
        </p:spPr>
      </p:pic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16388" name="Vertical Text Placeholder 9"/>
          <p:cNvSpPr>
            <a:spLocks noGrp="1"/>
          </p:cNvSpPr>
          <p:nvPr>
            <p:ph type="body" orient="vert" idx="1"/>
          </p:nvPr>
        </p:nvSpPr>
        <p:spPr>
          <a:xfrm>
            <a:off x="148009" y="229130"/>
            <a:ext cx="5458032" cy="343813"/>
          </a:xfrm>
        </p:spPr>
        <p:txBody>
          <a:bodyPr vert="horz" wrap="square" lIns="0" tIns="46800" rIns="108000" bIns="46800">
            <a:spAutoFit/>
          </a:bodyPr>
          <a:lstStyle/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5"/>
              </a:buBlip>
            </a:pPr>
            <a:r>
              <a:rPr lang="cs-CZ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Změna 1 – koordinace s Rohanským mostem</a:t>
            </a:r>
            <a:endParaRPr lang="en-US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FDC12C-4BC4-2A10-C6CB-AFC37D8391A4}"/>
              </a:ext>
            </a:extLst>
          </p:cNvPr>
          <p:cNvSpPr txBox="1">
            <a:spLocks/>
          </p:cNvSpPr>
          <p:nvPr/>
        </p:nvSpPr>
        <p:spPr>
          <a:xfrm>
            <a:off x="-91274" y="4932000"/>
            <a:ext cx="8579978" cy="164469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Konkretizace schválena Radou HMP – </a:t>
            </a:r>
            <a:r>
              <a:rPr lang="cs-CZ" sz="1200" b="1" dirty="0" err="1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Usn.č</a:t>
            </a:r>
            <a:r>
              <a:rPr lang="cs-CZ" sz="12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. 2370 ze dne 4.10.2021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1F169FFE-029C-E2EA-1BEB-E9AFDA476CE0}"/>
              </a:ext>
            </a:extLst>
          </p:cNvPr>
          <p:cNvSpPr/>
          <p:nvPr/>
        </p:nvSpPr>
        <p:spPr>
          <a:xfrm>
            <a:off x="2085173" y="3093578"/>
            <a:ext cx="1307507" cy="1272171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460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rázku 5">
            <a:extLst>
              <a:ext uri="{FF2B5EF4-FFF2-40B4-BE49-F238E27FC236}">
                <a16:creationId xmlns:a16="http://schemas.microsoft.com/office/drawing/2014/main" id="{1B96245D-A3E3-B3AC-7A21-29B2938851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7" t="10963" r="19830" b="8445"/>
          <a:stretch/>
        </p:blipFill>
        <p:spPr bwMode="auto">
          <a:xfrm>
            <a:off x="1177895" y="-2316"/>
            <a:ext cx="6600177" cy="493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FDC12C-4BC4-2A10-C6CB-AFC37D8391A4}"/>
              </a:ext>
            </a:extLst>
          </p:cNvPr>
          <p:cNvSpPr txBox="1">
            <a:spLocks/>
          </p:cNvSpPr>
          <p:nvPr/>
        </p:nvSpPr>
        <p:spPr>
          <a:xfrm>
            <a:off x="-91274" y="4947616"/>
            <a:ext cx="8579978" cy="164469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1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Sekce A – </a:t>
            </a:r>
            <a:r>
              <a:rPr lang="cs-CZ" sz="1100" b="1" dirty="0" err="1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nadhledová</a:t>
            </a:r>
            <a:r>
              <a:rPr lang="cs-CZ" sz="11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 vizualizace bez mostu</a:t>
            </a:r>
          </a:p>
        </p:txBody>
      </p:sp>
    </p:spTree>
    <p:extLst>
      <p:ext uri="{BB962C8B-B14F-4D97-AF65-F5344CB8AC3E}">
        <p14:creationId xmlns:p14="http://schemas.microsoft.com/office/powerpoint/2010/main" val="2289748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FDC12C-4BC4-2A10-C6CB-AFC37D8391A4}"/>
              </a:ext>
            </a:extLst>
          </p:cNvPr>
          <p:cNvSpPr txBox="1">
            <a:spLocks/>
          </p:cNvSpPr>
          <p:nvPr/>
        </p:nvSpPr>
        <p:spPr>
          <a:xfrm>
            <a:off x="-91274" y="4947616"/>
            <a:ext cx="8579978" cy="164469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1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Sekce A – </a:t>
            </a:r>
            <a:r>
              <a:rPr lang="cs-CZ" sz="1100" b="1" dirty="0" err="1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nadhledová</a:t>
            </a:r>
            <a:r>
              <a:rPr lang="cs-CZ" sz="11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 vizualizace s mostem</a:t>
            </a:r>
          </a:p>
        </p:txBody>
      </p:sp>
      <p:pic>
        <p:nvPicPr>
          <p:cNvPr id="3" name="Zástupný symbol obrázku 5">
            <a:extLst>
              <a:ext uri="{FF2B5EF4-FFF2-40B4-BE49-F238E27FC236}">
                <a16:creationId xmlns:a16="http://schemas.microsoft.com/office/drawing/2014/main" id="{78E49C66-B7D7-194C-2A67-7764E0E6C8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5" t="10939" r="19850" b="8748"/>
          <a:stretch/>
        </p:blipFill>
        <p:spPr bwMode="auto">
          <a:xfrm>
            <a:off x="1209791" y="0"/>
            <a:ext cx="6611162" cy="491659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988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FDC12C-4BC4-2A10-C6CB-AFC37D8391A4}"/>
              </a:ext>
            </a:extLst>
          </p:cNvPr>
          <p:cNvSpPr txBox="1">
            <a:spLocks/>
          </p:cNvSpPr>
          <p:nvPr/>
        </p:nvSpPr>
        <p:spPr>
          <a:xfrm>
            <a:off x="-91274" y="4947616"/>
            <a:ext cx="8579978" cy="164469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1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Sekce A – </a:t>
            </a:r>
            <a:r>
              <a:rPr lang="cs-CZ" sz="1100" b="1" dirty="0" err="1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nadhledová</a:t>
            </a:r>
            <a:r>
              <a:rPr lang="cs-CZ" sz="11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 vizualizace od ulice Rohanské nábřeží</a:t>
            </a:r>
          </a:p>
        </p:txBody>
      </p:sp>
      <p:pic>
        <p:nvPicPr>
          <p:cNvPr id="2" name="Zástupný symbol obrázku 4">
            <a:extLst>
              <a:ext uri="{FF2B5EF4-FFF2-40B4-BE49-F238E27FC236}">
                <a16:creationId xmlns:a16="http://schemas.microsoft.com/office/drawing/2014/main" id="{16B62141-56D3-ABB4-23A8-C9EB50494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4" t="10919" r="20339" b="8597"/>
          <a:stretch/>
        </p:blipFill>
        <p:spPr bwMode="auto">
          <a:xfrm>
            <a:off x="1138264" y="0"/>
            <a:ext cx="6581748" cy="49295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719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FDC12C-4BC4-2A10-C6CB-AFC37D8391A4}"/>
              </a:ext>
            </a:extLst>
          </p:cNvPr>
          <p:cNvSpPr txBox="1">
            <a:spLocks/>
          </p:cNvSpPr>
          <p:nvPr/>
        </p:nvSpPr>
        <p:spPr>
          <a:xfrm>
            <a:off x="-91274" y="4947616"/>
            <a:ext cx="8579978" cy="164469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1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Sekce A – podhled od ulice Rohanské nábřeží</a:t>
            </a:r>
          </a:p>
        </p:txBody>
      </p:sp>
      <p:pic>
        <p:nvPicPr>
          <p:cNvPr id="2" name="Zástupný symbol obrázku 4">
            <a:extLst>
              <a:ext uri="{FF2B5EF4-FFF2-40B4-BE49-F238E27FC236}">
                <a16:creationId xmlns:a16="http://schemas.microsoft.com/office/drawing/2014/main" id="{6F324C46-234F-039A-1AA8-6FEB15BB54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2" t="10815" r="10820" b="8592"/>
          <a:stretch/>
        </p:blipFill>
        <p:spPr bwMode="auto">
          <a:xfrm>
            <a:off x="870190" y="0"/>
            <a:ext cx="7403619" cy="49418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593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FDC12C-4BC4-2A10-C6CB-AFC37D8391A4}"/>
              </a:ext>
            </a:extLst>
          </p:cNvPr>
          <p:cNvSpPr txBox="1">
            <a:spLocks/>
          </p:cNvSpPr>
          <p:nvPr/>
        </p:nvSpPr>
        <p:spPr>
          <a:xfrm>
            <a:off x="-91274" y="4947616"/>
            <a:ext cx="8579978" cy="164469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1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Sekce A – podhled do prostoru vnitrobloku</a:t>
            </a:r>
          </a:p>
        </p:txBody>
      </p:sp>
      <p:pic>
        <p:nvPicPr>
          <p:cNvPr id="3" name="Zástupný symbol obrázku 4">
            <a:extLst>
              <a:ext uri="{FF2B5EF4-FFF2-40B4-BE49-F238E27FC236}">
                <a16:creationId xmlns:a16="http://schemas.microsoft.com/office/drawing/2014/main" id="{7725E1B1-D1CA-D65B-4A5A-923869BAF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1" t="11111" r="10821" b="9037"/>
          <a:stretch/>
        </p:blipFill>
        <p:spPr bwMode="auto">
          <a:xfrm>
            <a:off x="759561" y="0"/>
            <a:ext cx="7450989" cy="492771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16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FDC12C-4BC4-2A10-C6CB-AFC37D8391A4}"/>
              </a:ext>
            </a:extLst>
          </p:cNvPr>
          <p:cNvSpPr txBox="1">
            <a:spLocks/>
          </p:cNvSpPr>
          <p:nvPr/>
        </p:nvSpPr>
        <p:spPr>
          <a:xfrm>
            <a:off x="-91274" y="4947616"/>
            <a:ext cx="8579978" cy="164469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1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Sekce A – podhled do prostoru vnitrobloku</a:t>
            </a:r>
          </a:p>
        </p:txBody>
      </p:sp>
      <p:pic>
        <p:nvPicPr>
          <p:cNvPr id="2" name="Zástupný symbol obrázku 4">
            <a:extLst>
              <a:ext uri="{FF2B5EF4-FFF2-40B4-BE49-F238E27FC236}">
                <a16:creationId xmlns:a16="http://schemas.microsoft.com/office/drawing/2014/main" id="{A65E07AA-44FD-D19C-3C5B-C2E64773FA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7" t="10962" r="10821" b="9038"/>
          <a:stretch/>
        </p:blipFill>
        <p:spPr bwMode="auto">
          <a:xfrm>
            <a:off x="774700" y="0"/>
            <a:ext cx="7442200" cy="492498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174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350378" y="2124003"/>
            <a:ext cx="8579978" cy="1644692"/>
          </a:xfrm>
        </p:spPr>
        <p:txBody>
          <a:bodyPr/>
          <a:lstStyle/>
          <a:p>
            <a:pPr algn="ctr"/>
            <a:r>
              <a:rPr lang="cs-CZ" sz="28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URBANISTICKÁ STUDIE S REGULAČNÍMI PRVKY</a:t>
            </a:r>
          </a:p>
          <a:p>
            <a:pPr algn="ctr"/>
            <a:r>
              <a:rPr lang="cs-CZ" sz="28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ZMĚNA 2</a:t>
            </a:r>
          </a:p>
        </p:txBody>
      </p:sp>
      <p:pic>
        <p:nvPicPr>
          <p:cNvPr id="2" name="Picture 3" descr="paticka_PPT.png">
            <a:extLst>
              <a:ext uri="{FF2B5EF4-FFF2-40B4-BE49-F238E27FC236}">
                <a16:creationId xmlns:a16="http://schemas.microsoft.com/office/drawing/2014/main" id="{3679EBA8-41BC-F0F1-159D-4D45F4F29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7401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526F5F-D923-5368-5731-87EA19AA3546}"/>
              </a:ext>
            </a:extLst>
          </p:cNvPr>
          <p:cNvSpPr txBox="1">
            <a:spLocks/>
          </p:cNvSpPr>
          <p:nvPr/>
        </p:nvSpPr>
        <p:spPr>
          <a:xfrm>
            <a:off x="-91274" y="4932000"/>
            <a:ext cx="8579978" cy="164469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Konkretizace aktuálně projednávána</a:t>
            </a:r>
          </a:p>
        </p:txBody>
      </p:sp>
    </p:spTree>
    <p:extLst>
      <p:ext uri="{BB962C8B-B14F-4D97-AF65-F5344CB8AC3E}">
        <p14:creationId xmlns:p14="http://schemas.microsoft.com/office/powerpoint/2010/main" val="901305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793A3D8-EA2D-4B43-8D6D-DEF1908D0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44" y="340499"/>
            <a:ext cx="7802311" cy="43063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2CF7255-A43B-5FB9-892A-270129648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630"/>
            <a:ext cx="9144000" cy="4932000"/>
          </a:xfrm>
          <a:prstGeom prst="rect">
            <a:avLst/>
          </a:prstGeom>
        </p:spPr>
      </p:pic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200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16388" name="Vertical Text Placeholder 9"/>
          <p:cNvSpPr>
            <a:spLocks noGrp="1"/>
          </p:cNvSpPr>
          <p:nvPr>
            <p:ph type="body" orient="vert" idx="1"/>
          </p:nvPr>
        </p:nvSpPr>
        <p:spPr>
          <a:xfrm>
            <a:off x="148008" y="229130"/>
            <a:ext cx="6765539" cy="343813"/>
          </a:xfrm>
        </p:spPr>
        <p:txBody>
          <a:bodyPr vert="horz" wrap="square" lIns="0" tIns="46800" rIns="108000" bIns="46800">
            <a:spAutoFit/>
          </a:bodyPr>
          <a:lstStyle/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5"/>
              </a:buBlip>
            </a:pPr>
            <a:r>
              <a:rPr lang="cs-CZ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Změna 2 – koordinace se zamýšlenou základní školou</a:t>
            </a:r>
            <a:endParaRPr lang="en-US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FDC12C-4BC4-2A10-C6CB-AFC37D8391A4}"/>
              </a:ext>
            </a:extLst>
          </p:cNvPr>
          <p:cNvSpPr txBox="1">
            <a:spLocks/>
          </p:cNvSpPr>
          <p:nvPr/>
        </p:nvSpPr>
        <p:spPr>
          <a:xfrm>
            <a:off x="-91274" y="4932000"/>
            <a:ext cx="8579978" cy="164469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Konkretizace aktuálně projednávána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D6A5F92-E9BF-8BC0-7354-4C46420053D3}"/>
              </a:ext>
            </a:extLst>
          </p:cNvPr>
          <p:cNvSpPr/>
          <p:nvPr/>
        </p:nvSpPr>
        <p:spPr>
          <a:xfrm>
            <a:off x="5230026" y="1316052"/>
            <a:ext cx="1179320" cy="1068225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175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350378" y="2124003"/>
            <a:ext cx="8579978" cy="1644692"/>
          </a:xfrm>
        </p:spPr>
        <p:txBody>
          <a:bodyPr/>
          <a:lstStyle/>
          <a:p>
            <a:pPr algn="ctr"/>
            <a:r>
              <a:rPr lang="cs-CZ" sz="28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Z 3126 - REKAPITULACE</a:t>
            </a:r>
          </a:p>
        </p:txBody>
      </p:sp>
    </p:spTree>
    <p:extLst>
      <p:ext uri="{BB962C8B-B14F-4D97-AF65-F5344CB8AC3E}">
        <p14:creationId xmlns:p14="http://schemas.microsoft.com/office/powerpoint/2010/main" val="868920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423988" y="1384459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501626F-2F51-D0FF-008A-4B6136EB1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69627" y="953752"/>
            <a:ext cx="4881947" cy="31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96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821D0BA-8494-CA48-DB23-DCCC49C2DBCE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820"/>
            <a:ext cx="9144000" cy="5203320"/>
          </a:xfrm>
          <a:prstGeom prst="rect">
            <a:avLst/>
          </a:prstGeom>
        </p:spPr>
      </p:pic>
      <p:sp>
        <p:nvSpPr>
          <p:cNvPr id="14339" name="Title 2"/>
          <p:cNvSpPr>
            <a:spLocks noGrp="1"/>
          </p:cNvSpPr>
          <p:nvPr>
            <p:ph type="ctrTitle"/>
          </p:nvPr>
        </p:nvSpPr>
        <p:spPr>
          <a:xfrm>
            <a:off x="327768" y="363346"/>
            <a:ext cx="8345487" cy="527209"/>
          </a:xfrm>
        </p:spPr>
        <p:txBody>
          <a:bodyPr/>
          <a:lstStyle/>
          <a:p>
            <a:r>
              <a:rPr lang="cs-CZ" sz="4100" b="1" dirty="0">
                <a:solidFill>
                  <a:schemeClr val="bg1"/>
                </a:solidFill>
                <a:latin typeface="Roboto Regular" charset="0"/>
                <a:cs typeface="Roboto Regular" charset="0"/>
              </a:rPr>
              <a:t>DĚKUJEME ZA POZORNOST</a:t>
            </a:r>
            <a:endParaRPr lang="en-US" sz="4100" b="1" dirty="0">
              <a:solidFill>
                <a:schemeClr val="bg1"/>
              </a:solidFill>
              <a:latin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62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4FD0F5E-0FE3-4773-9CFF-53565CEF8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8601"/>
            <a:ext cx="9144000" cy="31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48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1163045-9623-4E88-B686-8B48F578F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988" y="333648"/>
            <a:ext cx="6356999" cy="43238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413B7AA-EE28-49DA-B3F6-ADC2E9BBE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783" y="299464"/>
            <a:ext cx="6006953" cy="4320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70333B8-B168-0FF1-F229-025B5B4B6B51}"/>
              </a:ext>
            </a:extLst>
          </p:cNvPr>
          <p:cNvSpPr/>
          <p:nvPr/>
        </p:nvSpPr>
        <p:spPr>
          <a:xfrm>
            <a:off x="4432300" y="2990850"/>
            <a:ext cx="704850" cy="10484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B14C0DE-DA84-E56A-5BDB-C432FE833AC2}"/>
              </a:ext>
            </a:extLst>
          </p:cNvPr>
          <p:cNvSpPr txBox="1">
            <a:spLocks/>
          </p:cNvSpPr>
          <p:nvPr/>
        </p:nvSpPr>
        <p:spPr>
          <a:xfrm>
            <a:off x="4190436" y="2932966"/>
            <a:ext cx="1188578" cy="1048484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Rada HMP schválení</a:t>
            </a:r>
          </a:p>
          <a:p>
            <a:pPr marL="0" indent="0" algn="ctr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URBANISTICKÉ STUDIE S REGULAČNÍMI PRVKY</a:t>
            </a:r>
          </a:p>
        </p:txBody>
      </p:sp>
    </p:spTree>
    <p:extLst>
      <p:ext uri="{BB962C8B-B14F-4D97-AF65-F5344CB8AC3E}">
        <p14:creationId xmlns:p14="http://schemas.microsoft.com/office/powerpoint/2010/main" val="245177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>
            <a:extLst>
              <a:ext uri="{FF2B5EF4-FFF2-40B4-BE49-F238E27FC236}">
                <a16:creationId xmlns:a16="http://schemas.microsoft.com/office/drawing/2014/main" id="{7FA02A58-2576-CE27-72B9-474FDA3AA0E1}"/>
              </a:ext>
            </a:extLst>
          </p:cNvPr>
          <p:cNvSpPr/>
          <p:nvPr/>
        </p:nvSpPr>
        <p:spPr>
          <a:xfrm>
            <a:off x="828663" y="2163091"/>
            <a:ext cx="1811505" cy="1164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362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E31C031-1DA2-BE60-7160-915CA7250DA7}"/>
              </a:ext>
            </a:extLst>
          </p:cNvPr>
          <p:cNvSpPr txBox="1">
            <a:spLocks/>
          </p:cNvSpPr>
          <p:nvPr/>
        </p:nvSpPr>
        <p:spPr>
          <a:xfrm>
            <a:off x="3870968" y="479541"/>
            <a:ext cx="1462970" cy="1030624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2021</a:t>
            </a:r>
          </a:p>
          <a:p>
            <a:pPr marL="0" indent="0" algn="ctr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Rada HMP schválení</a:t>
            </a:r>
          </a:p>
          <a:p>
            <a:pPr marL="0" indent="0" algn="ctr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URBANISTICKÉ STUDIE S REGULAČNÍMI PRVKY</a:t>
            </a:r>
          </a:p>
          <a:p>
            <a:pPr marL="0" indent="0" algn="ctr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(změna 1)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E1AE3-2384-27A6-5D2F-239A7E5F5BD3}"/>
              </a:ext>
            </a:extLst>
          </p:cNvPr>
          <p:cNvSpPr txBox="1">
            <a:spLocks/>
          </p:cNvSpPr>
          <p:nvPr/>
        </p:nvSpPr>
        <p:spPr>
          <a:xfrm>
            <a:off x="3870968" y="1944031"/>
            <a:ext cx="1462970" cy="1030624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2022</a:t>
            </a:r>
          </a:p>
          <a:p>
            <a:pPr marL="0" indent="0" algn="ctr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projednávání</a:t>
            </a:r>
          </a:p>
          <a:p>
            <a:pPr marL="0" indent="0" algn="ctr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URBANISTICKÉ STUDIE S REGULAČNÍMI PRVKY</a:t>
            </a:r>
          </a:p>
          <a:p>
            <a:pPr marL="0" indent="0" algn="ctr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(změna 2)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54CE5BC-A5B4-4287-2794-26E38AB38458}"/>
              </a:ext>
            </a:extLst>
          </p:cNvPr>
          <p:cNvSpPr txBox="1">
            <a:spLocks/>
          </p:cNvSpPr>
          <p:nvPr/>
        </p:nvSpPr>
        <p:spPr>
          <a:xfrm>
            <a:off x="3906581" y="3460591"/>
            <a:ext cx="1366452" cy="1030624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2022</a:t>
            </a:r>
          </a:p>
          <a:p>
            <a:pPr marL="0" indent="0" algn="ctr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Aktualizace REALIZAČNÍ STUDIE</a:t>
            </a:r>
          </a:p>
          <a:p>
            <a:pPr marL="0" indent="0" algn="ctr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(součást Smlouvy o realizaci projektu-příloha Dodatku č.2)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899025A-081E-B17A-2B2E-D66EBF891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515" y="1504990"/>
            <a:ext cx="213875" cy="5012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ED8DA08-D45D-A349-D994-885499145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063" y="2971810"/>
            <a:ext cx="213875" cy="501269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C7928C3-1189-3B4C-F165-AC1727EF3F94}"/>
              </a:ext>
            </a:extLst>
          </p:cNvPr>
          <p:cNvSpPr txBox="1">
            <a:spLocks/>
          </p:cNvSpPr>
          <p:nvPr/>
        </p:nvSpPr>
        <p:spPr>
          <a:xfrm rot="16200000">
            <a:off x="4342148" y="2056439"/>
            <a:ext cx="3207839" cy="1030624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Probíhající projednávání Z3126 ÚP SÚ HMP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5B679FD-2AC4-C38B-B2A4-097708880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194" y="566670"/>
            <a:ext cx="204852" cy="65420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8925B70-5C1E-045F-19E6-03A2B6E18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194" y="3848568"/>
            <a:ext cx="204852" cy="65420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368940A-EC50-A03F-AB51-CB40B57A0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114738" y="1225234"/>
            <a:ext cx="3772587" cy="245546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73EC440-C114-4153-FD05-85311CD04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852" y="633457"/>
            <a:ext cx="2806668" cy="1529634"/>
          </a:xfrm>
          <a:prstGeom prst="rect">
            <a:avLst/>
          </a:prstGeom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19F08CD2-5168-94C5-82C4-140CFBFA8CA0}"/>
              </a:ext>
            </a:extLst>
          </p:cNvPr>
          <p:cNvSpPr/>
          <p:nvPr/>
        </p:nvSpPr>
        <p:spPr>
          <a:xfrm>
            <a:off x="1371601" y="1590541"/>
            <a:ext cx="492424" cy="466596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FADDB632-06F6-FB99-4025-943578DA8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63" y="2807313"/>
            <a:ext cx="2806668" cy="1513832"/>
          </a:xfrm>
          <a:prstGeom prst="rect">
            <a:avLst/>
          </a:prstGeom>
        </p:spPr>
      </p:pic>
      <p:sp>
        <p:nvSpPr>
          <p:cNvPr id="19" name="Ovál 18">
            <a:extLst>
              <a:ext uri="{FF2B5EF4-FFF2-40B4-BE49-F238E27FC236}">
                <a16:creationId xmlns:a16="http://schemas.microsoft.com/office/drawing/2014/main" id="{0920FA65-5BF7-9D92-C603-F11E51CEDA4F}"/>
              </a:ext>
            </a:extLst>
          </p:cNvPr>
          <p:cNvSpPr/>
          <p:nvPr/>
        </p:nvSpPr>
        <p:spPr>
          <a:xfrm>
            <a:off x="2472725" y="3222100"/>
            <a:ext cx="281842" cy="296080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39BBADF9-A2C9-7A7B-6DFF-5C8E61E86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852" y="326694"/>
            <a:ext cx="958654" cy="200025"/>
          </a:xfrm>
          <a:prstGeom prst="rect">
            <a:avLst/>
          </a:prstGeom>
        </p:spPr>
      </p:pic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6DEBA4F-0C7F-FEBB-50E5-43758FFD101D}"/>
              </a:ext>
            </a:extLst>
          </p:cNvPr>
          <p:cNvSpPr txBox="1">
            <a:spLocks/>
          </p:cNvSpPr>
          <p:nvPr/>
        </p:nvSpPr>
        <p:spPr>
          <a:xfrm>
            <a:off x="1704865" y="268630"/>
            <a:ext cx="5734269" cy="1030624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050" b="1" dirty="0">
                <a:solidFill>
                  <a:srgbClr val="A2BB27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KONKRETIZACE URBANISTICKÉ STUDIE S REGULAČNÍMI PRVKY A PROJEDNÁVÁNÍ Z3126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07F8C520-DB4F-BF9A-08EA-4728AEA103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4621" y="322428"/>
            <a:ext cx="874141" cy="200025"/>
          </a:xfrm>
          <a:prstGeom prst="rect">
            <a:avLst/>
          </a:prstGeom>
        </p:spPr>
      </p:pic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02515B1-03D4-4C77-B5CD-7455ADCF1924}"/>
              </a:ext>
            </a:extLst>
          </p:cNvPr>
          <p:cNvSpPr txBox="1">
            <a:spLocks/>
          </p:cNvSpPr>
          <p:nvPr/>
        </p:nvSpPr>
        <p:spPr>
          <a:xfrm>
            <a:off x="-1131817" y="2124232"/>
            <a:ext cx="5734269" cy="1030624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ZMĚNA 1 – ZAMÝŠLENÝ ROHANSKÝ MOST</a:t>
            </a: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4324163-DB59-1CFD-469F-40A735D244CD}"/>
              </a:ext>
            </a:extLst>
          </p:cNvPr>
          <p:cNvSpPr/>
          <p:nvPr/>
        </p:nvSpPr>
        <p:spPr>
          <a:xfrm>
            <a:off x="828663" y="4330628"/>
            <a:ext cx="1811505" cy="1164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E17E027-5F2F-AC04-C7BC-7AA03F3FE66E}"/>
              </a:ext>
            </a:extLst>
          </p:cNvPr>
          <p:cNvSpPr txBox="1">
            <a:spLocks/>
          </p:cNvSpPr>
          <p:nvPr/>
        </p:nvSpPr>
        <p:spPr>
          <a:xfrm>
            <a:off x="-1269206" y="4309825"/>
            <a:ext cx="5734269" cy="1030624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ZMĚNA 2 – ÚPRAVA PRO NOVOU ZŠ</a:t>
            </a:r>
          </a:p>
        </p:txBody>
      </p:sp>
    </p:spTree>
    <p:extLst>
      <p:ext uri="{BB962C8B-B14F-4D97-AF65-F5344CB8AC3E}">
        <p14:creationId xmlns:p14="http://schemas.microsoft.com/office/powerpoint/2010/main" val="3608123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>
          <a:xfrm>
            <a:off x="350378" y="2124003"/>
            <a:ext cx="8579978" cy="1644692"/>
          </a:xfrm>
        </p:spPr>
        <p:txBody>
          <a:bodyPr/>
          <a:lstStyle/>
          <a:p>
            <a:pPr algn="ctr"/>
            <a:r>
              <a:rPr lang="cs-CZ" sz="28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URBANISTICKÁ STUDIE S REGULAČNÍMI PRVKY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768FBC2-0562-F281-DEA0-F256267CFC87}"/>
              </a:ext>
            </a:extLst>
          </p:cNvPr>
          <p:cNvSpPr txBox="1">
            <a:spLocks/>
          </p:cNvSpPr>
          <p:nvPr/>
        </p:nvSpPr>
        <p:spPr>
          <a:xfrm>
            <a:off x="-91274" y="4932000"/>
            <a:ext cx="8579978" cy="164469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Konkretizace schválena Radou HMP – </a:t>
            </a:r>
            <a:r>
              <a:rPr lang="cs-CZ" sz="1200" b="1" dirty="0" err="1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Usn.č</a:t>
            </a:r>
            <a:r>
              <a:rPr lang="cs-CZ" sz="1200" b="1" dirty="0">
                <a:solidFill>
                  <a:srgbClr val="013852"/>
                </a:solidFill>
                <a:latin typeface="Roboto" panose="02000000000000000000" pitchFamily="2" charset="0"/>
                <a:ea typeface="Roboto" panose="02000000000000000000" pitchFamily="2" charset="0"/>
                <a:cs typeface="Roboto Regular" charset="0"/>
              </a:rPr>
              <a:t>. 2822 ze dne 6.11.2018</a:t>
            </a:r>
          </a:p>
        </p:txBody>
      </p:sp>
      <p:pic>
        <p:nvPicPr>
          <p:cNvPr id="3" name="Picture 3" descr="paticka_PPT.png">
            <a:extLst>
              <a:ext uri="{FF2B5EF4-FFF2-40B4-BE49-F238E27FC236}">
                <a16:creationId xmlns:a16="http://schemas.microsoft.com/office/drawing/2014/main" id="{3886B2AF-2909-1CB5-1B57-3DD2E6EDF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2051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811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paticka_P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480"/>
            <a:ext cx="9144000" cy="1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287255" y="940078"/>
            <a:ext cx="91440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sp>
        <p:nvSpPr>
          <p:cNvPr id="16388" name="Vertical Text Placeholder 9"/>
          <p:cNvSpPr>
            <a:spLocks noGrp="1"/>
          </p:cNvSpPr>
          <p:nvPr>
            <p:ph type="body" orient="vert" idx="1"/>
          </p:nvPr>
        </p:nvSpPr>
        <p:spPr>
          <a:xfrm>
            <a:off x="206167" y="405726"/>
            <a:ext cx="2809120" cy="1202510"/>
          </a:xfrm>
        </p:spPr>
        <p:txBody>
          <a:bodyPr vert="horz" wrap="square" lIns="0" tIns="46800" rIns="108000" bIns="46800">
            <a:spAutoFit/>
          </a:bodyPr>
          <a:lstStyle/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SCHWARZPLAN</a:t>
            </a:r>
          </a:p>
          <a:p>
            <a:pPr marL="0" indent="0">
              <a:lnSpc>
                <a:spcPct val="90000"/>
              </a:lnSpc>
              <a:buClr>
                <a:srgbClr val="E30613"/>
              </a:buClr>
              <a:buSzPct val="90000"/>
              <a:buNone/>
            </a:pPr>
            <a:endParaRPr lang="cs-CZ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  <a:p>
            <a:pPr marL="53975" indent="-161925">
              <a:lnSpc>
                <a:spcPct val="90000"/>
              </a:lnSpc>
              <a:buClr>
                <a:srgbClr val="E30613"/>
              </a:buClr>
              <a:buSzPct val="90000"/>
              <a:buFont typeface="Arial" charset="0"/>
              <a:buBlip>
                <a:blip r:embed="rId4"/>
              </a:buBlip>
            </a:pPr>
            <a:r>
              <a:rPr lang="cs-CZ" sz="1800" b="1" dirty="0">
                <a:solidFill>
                  <a:srgbClr val="013852"/>
                </a:solidFill>
                <a:latin typeface="Roboto Regular" charset="0"/>
                <a:cs typeface="Roboto Regular" charset="0"/>
              </a:rPr>
              <a:t>LOKALIZACE ZÁMĚRU V RÁMCI PRAHY</a:t>
            </a:r>
            <a:endParaRPr lang="en-US" sz="1800" b="1" dirty="0">
              <a:solidFill>
                <a:srgbClr val="013852"/>
              </a:solidFill>
              <a:latin typeface="Roboto Regular" charset="0"/>
              <a:cs typeface="Roboto Regular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09A5FD1-CC73-4E38-90EA-20961EA00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178" y="393107"/>
            <a:ext cx="5735607" cy="42261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ekyra_poku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 algn="l">
          <a:defRPr sz="1800" dirty="0" smtClean="0">
            <a:solidFill>
              <a:srgbClr val="013852"/>
            </a:solidFill>
            <a:latin typeface="Roboto Regular"/>
            <a:cs typeface="Roboto Regular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schemas.microsoft.com/sharepoint/v3/fields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3471</TotalTime>
  <Words>336</Words>
  <Application>Microsoft Office PowerPoint</Application>
  <PresentationFormat>Předvádění na obrazovce (16:9)</PresentationFormat>
  <Paragraphs>95</Paragraphs>
  <Slides>33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Calibri</vt:lpstr>
      <vt:lpstr>Roboto</vt:lpstr>
      <vt:lpstr>Roboto Regular</vt:lpstr>
      <vt:lpstr>sekyra_pokus_template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Janko Lukáš</cp:lastModifiedBy>
  <cp:revision>142</cp:revision>
  <cp:lastPrinted>2022-08-08T13:52:00Z</cp:lastPrinted>
  <dcterms:created xsi:type="dcterms:W3CDTF">2010-04-12T23:12:02Z</dcterms:created>
  <dcterms:modified xsi:type="dcterms:W3CDTF">2022-08-15T14:43:56Z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