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ana.klinecka@praha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D1524-AF1B-43EF-A520-D71AF3DA9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Náhradní rodinná péče v hl. m. Praze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A0408C-E75C-41B6-8737-2AD4A57F41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9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2E211-CC20-46C6-960C-EBEE243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nábory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BDC2E3-BBCC-4AA9-9652-EF566B5E1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 MHMP byly realizovány prozatím tzv. 4 individuální nábory a to 3x sourozenecké dvojice a 1x dítě starší 6ti let (tzv. MAX). Ve dvou případech se podařilo nalézt rodinu prostřednictvím IN, 1x zprostředkování PP nově zařazeným žadatelům v rámci MHMP, 1x zůstalo dítě natrvalo u PPPD</a:t>
            </a:r>
          </a:p>
          <a:p>
            <a:r>
              <a:rPr lang="cs-CZ" dirty="0"/>
              <a:t>Přísná pravidla pro IN – schvaluje pracovní skupina, musí být předtím proběhnout několikrát hledání budoucích pěstounů/osvojitelů v rámci celé ČR, striktně anonymizované, zapojení dítěte (je-li to možné)</a:t>
            </a:r>
          </a:p>
          <a:p>
            <a:r>
              <a:rPr lang="cs-CZ" dirty="0"/>
              <a:t>Metodika pro IN – Bezpečí dítěte je vždy na prvním místě</a:t>
            </a:r>
          </a:p>
          <a:p>
            <a:r>
              <a:rPr lang="cs-CZ" dirty="0"/>
              <a:t>IN – přínos i „osvětový“, „kampaňový“</a:t>
            </a:r>
          </a:p>
          <a:p>
            <a:r>
              <a:rPr lang="cs-CZ" dirty="0"/>
              <a:t>Rodinná síť sekce „Děti do rodin“, FB Rodinná síť, FB Dobrá rodina, FB Buď IN Pěstoun</a:t>
            </a:r>
          </a:p>
        </p:txBody>
      </p:sp>
    </p:spTree>
    <p:extLst>
      <p:ext uri="{BB962C8B-B14F-4D97-AF65-F5344CB8AC3E}">
        <p14:creationId xmlns:p14="http://schemas.microsoft.com/office/powerpoint/2010/main" val="137765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9C45D-F6EB-412F-A53E-9F728188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Kampaň – ukázky vizuálů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771548-F56D-4D25-9E9D-701A27010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5CC4EE-5FCA-46F3-B0A4-0D0C2E93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EBEBEA-F93F-483E-8A56-03C5BBC50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" y="2174599"/>
            <a:ext cx="2493700" cy="1684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CBD1C4B-139C-4035-A11B-2FD92A759A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" y="4057294"/>
            <a:ext cx="2493700" cy="1684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8728D9F-259E-4677-9FF7-6092B0F79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69" y="313987"/>
            <a:ext cx="2493700" cy="1684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635AC70-7B3B-4A2D-8506-37378657A3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78" y="4182468"/>
            <a:ext cx="2493700" cy="1684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2BAC265-C029-4E38-81DA-6C16536FC4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26" y="4075057"/>
            <a:ext cx="2493700" cy="1684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AD12174-D961-4228-851B-8FB25A9AE2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63" y="2089787"/>
            <a:ext cx="2493700" cy="1684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8C10F8B-0BA7-4AC1-BC8C-8AA899D343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69" y="2249343"/>
            <a:ext cx="2493701" cy="16849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341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D7A7F-2F77-45FC-A791-875BB191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BC95837-33F6-47EF-ABD2-C326854B7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71" y="643463"/>
            <a:ext cx="7576227" cy="558035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0A0DC7-5E34-4753-A978-DAA288DE4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9CB46ABE-5E2C-42ED-AC44-4C69455A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917" y="6391687"/>
            <a:ext cx="609863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178BA3-5F69-4290-A717-AEEDF74557F4}" type="slidenum">
              <a:rPr lang="cs-CZ" smtClean="0"/>
              <a:pPr>
                <a:spcAft>
                  <a:spcPts val="600"/>
                </a:spcAft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12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54EDD-EA94-4506-A83B-144E999A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5D2089-5D9A-4B48-B719-B2D98C013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Děkuji za pozornost.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jana.klinecka@praha.eu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602 219 535</a:t>
            </a:r>
          </a:p>
        </p:txBody>
      </p:sp>
    </p:spTree>
    <p:extLst>
      <p:ext uri="{BB962C8B-B14F-4D97-AF65-F5344CB8AC3E}">
        <p14:creationId xmlns:p14="http://schemas.microsoft.com/office/powerpoint/2010/main" val="341911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47D71-3D15-4B87-B77D-DCC5A8D5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C2AD3-CAD0-404F-9EED-9D1BD06D8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Náhradní rodinná péče je organizačně začleněna pod odbor sociálních věcí (SOV), oddělení rodiny a sociální práce, v sekci služeb občanům. Jedná se výhradně o výkon přenesené působnosti.</a:t>
            </a:r>
          </a:p>
          <a:p>
            <a:r>
              <a:rPr lang="cs-CZ" dirty="0"/>
              <a:t>Aktuálně agendu náhradní rodinné péče vykonávají 4 pracovnice, jedno systemizované (nově zřízené) místo je neobsazené – probíhá výběrové řízení (doba určitá)</a:t>
            </a:r>
          </a:p>
          <a:p>
            <a:r>
              <a:rPr lang="cs-CZ" dirty="0"/>
              <a:t>Formy náhradní rodinné péče (z pohledu MHMP):  a) osvojení/adopce</a:t>
            </a:r>
          </a:p>
          <a:p>
            <a:r>
              <a:rPr lang="cs-CZ" dirty="0"/>
              <a:t>                                                                                          b) pěstounská péče („zprostředkovaná/dlouhodobá“)</a:t>
            </a:r>
          </a:p>
          <a:p>
            <a:r>
              <a:rPr lang="cs-CZ" dirty="0"/>
              <a:t>                                                                                          c) PPPD</a:t>
            </a:r>
          </a:p>
          <a:p>
            <a:r>
              <a:rPr lang="cs-CZ" dirty="0"/>
              <a:t>Princip: VŽDY hledáme dítěti rodinu, nikoliv naopak</a:t>
            </a:r>
          </a:p>
          <a:p>
            <a:r>
              <a:rPr lang="cs-CZ" dirty="0"/>
              <a:t>Zprostředkování NRP by vždy mělo být až posledním řešením, poté co se hledali jiné zdroje a možnosti, např. v rámci širší rodiny.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30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F80BA6A-9E4C-4A53-9C2E-FFC66DF85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31A6988-4CC3-42CD-9431-EDE8BA82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C29DC1-5D21-4C9A-9677-498DCB64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Žadatelé o NRP – počty přijatých žádostí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3143B5C-47C6-47EA-A746-087B7438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38619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C5EA5100-401E-46AD-A49A-F25C7ED23F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774196"/>
              </p:ext>
            </p:extLst>
          </p:nvPr>
        </p:nvGraphicFramePr>
        <p:xfrm>
          <a:off x="4927473" y="1449268"/>
          <a:ext cx="6307455" cy="372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1179292063"/>
                    </a:ext>
                  </a:extLst>
                </a:gridCol>
                <a:gridCol w="1412556">
                  <a:extLst>
                    <a:ext uri="{9D8B030D-6E8A-4147-A177-3AD203B41FA5}">
                      <a16:colId xmlns:a16="http://schemas.microsoft.com/office/drawing/2014/main" val="663642506"/>
                    </a:ext>
                  </a:extLst>
                </a:gridCol>
                <a:gridCol w="1274445">
                  <a:extLst>
                    <a:ext uri="{9D8B030D-6E8A-4147-A177-3AD203B41FA5}">
                      <a16:colId xmlns:a16="http://schemas.microsoft.com/office/drawing/2014/main" val="1883954453"/>
                    </a:ext>
                  </a:extLst>
                </a:gridCol>
                <a:gridCol w="1860234">
                  <a:extLst>
                    <a:ext uri="{9D8B030D-6E8A-4147-A177-3AD203B41FA5}">
                      <a16:colId xmlns:a16="http://schemas.microsoft.com/office/drawing/2014/main" val="2739665221"/>
                    </a:ext>
                  </a:extLst>
                </a:gridCol>
              </a:tblGrid>
              <a:tr h="620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 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A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PP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PPPD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:a16="http://schemas.microsoft.com/office/drawing/2014/main" val="691224342"/>
                  </a:ext>
                </a:extLst>
              </a:tr>
              <a:tr h="620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2019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77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33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6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:a16="http://schemas.microsoft.com/office/drawing/2014/main" val="2543164607"/>
                  </a:ext>
                </a:extLst>
              </a:tr>
              <a:tr h="620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2020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64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32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8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:a16="http://schemas.microsoft.com/office/drawing/2014/main" val="813784309"/>
                  </a:ext>
                </a:extLst>
              </a:tr>
              <a:tr h="620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2021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81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32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8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:a16="http://schemas.microsoft.com/office/drawing/2014/main" val="2821095221"/>
                  </a:ext>
                </a:extLst>
              </a:tr>
              <a:tr h="620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2022 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101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51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12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:a16="http://schemas.microsoft.com/office/drawing/2014/main" val="1966854303"/>
                  </a:ext>
                </a:extLst>
              </a:tr>
              <a:tr h="620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2023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80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>
                          <a:effectLst/>
                        </a:rPr>
                        <a:t>43</a:t>
                      </a:r>
                      <a:endParaRPr lang="cs-CZ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300" dirty="0">
                          <a:effectLst/>
                        </a:rPr>
                        <a:t>20</a:t>
                      </a:r>
                      <a:endParaRPr lang="cs-CZ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:a16="http://schemas.microsoft.com/office/drawing/2014/main" val="3958712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358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7B2FB-FEB6-4113-B429-6F627538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nahlášené do NRP (metodicky „hlídáme“)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DAD456A-C1B4-4339-8369-BA00FF3F0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Zástupný obsah 3">
            <a:extLst>
              <a:ext uri="{FF2B5EF4-FFF2-40B4-BE49-F238E27FC236}">
                <a16:creationId xmlns:a16="http://schemas.microsoft.com/office/drawing/2014/main" id="{A682FF46-49FB-4AF1-B0FD-A34264CA9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116350"/>
              </p:ext>
            </p:extLst>
          </p:nvPr>
        </p:nvGraphicFramePr>
        <p:xfrm>
          <a:off x="2197100" y="2218266"/>
          <a:ext cx="8067776" cy="3572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404">
                  <a:extLst>
                    <a:ext uri="{9D8B030D-6E8A-4147-A177-3AD203B41FA5}">
                      <a16:colId xmlns:a16="http://schemas.microsoft.com/office/drawing/2014/main" val="3150088809"/>
                    </a:ext>
                  </a:extLst>
                </a:gridCol>
                <a:gridCol w="2017124">
                  <a:extLst>
                    <a:ext uri="{9D8B030D-6E8A-4147-A177-3AD203B41FA5}">
                      <a16:colId xmlns:a16="http://schemas.microsoft.com/office/drawing/2014/main" val="1518901238"/>
                    </a:ext>
                  </a:extLst>
                </a:gridCol>
                <a:gridCol w="2017124">
                  <a:extLst>
                    <a:ext uri="{9D8B030D-6E8A-4147-A177-3AD203B41FA5}">
                      <a16:colId xmlns:a16="http://schemas.microsoft.com/office/drawing/2014/main" val="1905487520"/>
                    </a:ext>
                  </a:extLst>
                </a:gridCol>
                <a:gridCol w="2017124">
                  <a:extLst>
                    <a:ext uri="{9D8B030D-6E8A-4147-A177-3AD203B41FA5}">
                      <a16:colId xmlns:a16="http://schemas.microsoft.com/office/drawing/2014/main" val="1462289687"/>
                    </a:ext>
                  </a:extLst>
                </a:gridCol>
              </a:tblGrid>
              <a:tr h="595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§ 823 OZ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PP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672395"/>
                  </a:ext>
                </a:extLst>
              </a:tr>
              <a:tr h="595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8150323"/>
                  </a:ext>
                </a:extLst>
              </a:tr>
              <a:tr h="595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0320372"/>
                  </a:ext>
                </a:extLst>
              </a:tr>
              <a:tr h="595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199548"/>
                  </a:ext>
                </a:extLst>
              </a:tr>
              <a:tr h="595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2022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88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52383"/>
                  </a:ext>
                </a:extLst>
              </a:tr>
              <a:tr h="595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2023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110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28304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E028892C-FDC1-4905-ACE6-22556A1CF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11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0191E-F2E4-453D-B242-7C73E8AB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07076-466C-459A-A7B8-AFAD71504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Významným faktorem při zprostředkování NRP je tzv. mezikrajová spolupráce.</a:t>
            </a:r>
          </a:p>
          <a:p>
            <a:r>
              <a:rPr lang="cs-CZ" dirty="0"/>
              <a:t>Nejvíce dětí především z Moravskoslezského, Ústeckého kraje, ale intenzivní spolupráce i s dalšími.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2021 umístěno k našim žadatelům 42 dětí z jiných krajů,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2022 umístěno k našim žadatelům 38 dětí z jiných krajů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Jakoukoliv kampaň lze hodnotit až s dodatečně dlouhým časovým odstupem – do statistik MHMP se toto promítá s výraznou časovou prodlevou, s ohledem na lhůty a zákonný postup (viz dále).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Aktuálně máme zařazeno 86 PPPD, z toh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31 PPPD má přerušen výkon PPPD.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Čerpání tzv. regeneračního volna.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12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6709E-A566-4E1E-8AB5-DC50BC3C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Stručný popis procesu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43B8C8-A5D4-4AB1-99BB-76C951BBA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Podání žádosti na ÚMČ (</a:t>
            </a:r>
            <a:r>
              <a:rPr lang="cs-CZ" dirty="0" err="1"/>
              <a:t>Pha</a:t>
            </a:r>
            <a:r>
              <a:rPr lang="cs-CZ" dirty="0"/>
              <a:t> 1-22)</a:t>
            </a:r>
          </a:p>
          <a:p>
            <a:r>
              <a:rPr lang="cs-CZ" dirty="0"/>
              <a:t>MHMP – absolvování přípravného kurzu a psychologického posouzení, zpráva posudkové lékařky</a:t>
            </a:r>
          </a:p>
          <a:p>
            <a:r>
              <a:rPr lang="cs-CZ" dirty="0"/>
              <a:t>Vydání Rozhodnutí o zařazení/nezařazení do evidence</a:t>
            </a:r>
          </a:p>
          <a:p>
            <a:r>
              <a:rPr lang="cs-CZ" dirty="0"/>
              <a:t>Rozhodnutí v Praze předáváno fyzicky – tzn. další práce se žadateli</a:t>
            </a:r>
          </a:p>
          <a:p>
            <a:r>
              <a:rPr lang="cs-CZ" dirty="0"/>
              <a:t>V případě zamítavého rozhodnutí – postoupení na MPSV.</a:t>
            </a:r>
          </a:p>
        </p:txBody>
      </p:sp>
    </p:spTree>
    <p:extLst>
      <p:ext uri="{BB962C8B-B14F-4D97-AF65-F5344CB8AC3E}">
        <p14:creationId xmlns:p14="http://schemas.microsoft.com/office/powerpoint/2010/main" val="328325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1F3AE-63EB-47FB-A17A-FB42A6B9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Přípravné kurzy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356783-38AB-4C6D-A3D9-32FFE5760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DC Paprsek – přípravy pro A </a:t>
            </a:r>
            <a:r>
              <a:rPr lang="cs-CZ" dirty="0" err="1"/>
              <a:t>a</a:t>
            </a:r>
            <a:r>
              <a:rPr lang="cs-CZ" dirty="0"/>
              <a:t> PP (ne pro PPPD). </a:t>
            </a:r>
          </a:p>
          <a:p>
            <a:r>
              <a:rPr lang="cs-CZ" dirty="0"/>
              <a:t>Dobrá rodina – příprava v režimu PRIDE (A, PP, PPPD)</a:t>
            </a:r>
          </a:p>
          <a:p>
            <a:r>
              <a:rPr lang="cs-CZ" dirty="0" err="1"/>
              <a:t>Natama</a:t>
            </a:r>
            <a:r>
              <a:rPr lang="cs-CZ" dirty="0"/>
              <a:t> – </a:t>
            </a:r>
            <a:r>
              <a:rPr lang="cs-CZ" dirty="0" err="1"/>
              <a:t>attachment</a:t>
            </a:r>
            <a:r>
              <a:rPr lang="cs-CZ" dirty="0"/>
              <a:t>.</a:t>
            </a:r>
          </a:p>
          <a:p>
            <a:r>
              <a:rPr lang="cs-CZ" dirty="0"/>
              <a:t>Za rok 2023 se uskutečnilo 12 běhů odborných příprav pro 191 osob. Kurzy běží v podstatě nepřetržitě, nečeká se, Praha je v tomto rekordman – jednak, co se týče rychlosti, počtu kurzů, ale také počtu poskytovatelů, které se na přípravách podílí. Mezi ostatními kraji velmi dobré renomé a vzor.</a:t>
            </a:r>
          </a:p>
        </p:txBody>
      </p:sp>
    </p:spTree>
    <p:extLst>
      <p:ext uri="{BB962C8B-B14F-4D97-AF65-F5344CB8AC3E}">
        <p14:creationId xmlns:p14="http://schemas.microsoft.com/office/powerpoint/2010/main" val="304256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B771A-3B9B-4940-B391-0B637E01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Mýty, OMYLY a Etická dilemata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B2FDA7-80F4-433A-A3ED-1E3957275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Mediální obraz a spolupráce s médii</a:t>
            </a:r>
          </a:p>
          <a:p>
            <a:r>
              <a:rPr lang="cs-CZ" dirty="0"/>
              <a:t>BB</a:t>
            </a:r>
          </a:p>
          <a:p>
            <a:r>
              <a:rPr lang="cs-CZ" dirty="0"/>
              <a:t>Nereálná očekávání žadatelů o NRP</a:t>
            </a:r>
          </a:p>
          <a:p>
            <a:r>
              <a:rPr lang="cs-CZ" dirty="0"/>
              <a:t>„Pěstounem se může stát jen sezdaný pár.“</a:t>
            </a:r>
          </a:p>
          <a:p>
            <a:r>
              <a:rPr lang="cs-CZ" dirty="0"/>
              <a:t>Věk – 40 +</a:t>
            </a:r>
          </a:p>
          <a:p>
            <a:r>
              <a:rPr lang="cs-CZ" dirty="0"/>
              <a:t>„NRP je stejné jako biologické rodičovství.“, „Kdo byl dobrý rodič, bude dobrý náhradní rodič.“</a:t>
            </a:r>
          </a:p>
          <a:p>
            <a:r>
              <a:rPr lang="cs-CZ" dirty="0"/>
              <a:t>Sdělení dítěte informace o NRP – Úmluva, </a:t>
            </a:r>
            <a:r>
              <a:rPr lang="cs-CZ" dirty="0" err="1"/>
              <a:t>přivezeniny</a:t>
            </a:r>
            <a:r>
              <a:rPr lang="cs-CZ" dirty="0"/>
              <a:t>, NOZ</a:t>
            </a:r>
          </a:p>
          <a:p>
            <a:r>
              <a:rPr lang="cs-CZ" dirty="0"/>
              <a:t>Právo „odmítnutí“</a:t>
            </a:r>
          </a:p>
        </p:txBody>
      </p:sp>
    </p:spTree>
    <p:extLst>
      <p:ext uri="{BB962C8B-B14F-4D97-AF65-F5344CB8AC3E}">
        <p14:creationId xmlns:p14="http://schemas.microsoft.com/office/powerpoint/2010/main" val="202123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AD04F9-3D12-4A27-BDF5-8562FF36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děláme pro to, abychom měli pěstounů víc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3CD69B-C063-4FBB-9718-79E0FF7CD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Plné Hnízdo</a:t>
            </a:r>
          </a:p>
          <a:p>
            <a:r>
              <a:rPr lang="cs-CZ" dirty="0"/>
              <a:t>Pracovní skupina pro tvorbu a realizaci permanentní náborové kampaně pěstounů (jmenována ředitelem MHMP)</a:t>
            </a:r>
          </a:p>
          <a:p>
            <a:r>
              <a:rPr lang="cs-CZ" dirty="0"/>
              <a:t>Permanentní kampaň „Láska se nedělí, láska se násobí“ </a:t>
            </a:r>
          </a:p>
          <a:p>
            <a:r>
              <a:rPr lang="cs-CZ" dirty="0"/>
              <a:t>Pravidelné Dny pěstounství a další akce</a:t>
            </a:r>
          </a:p>
          <a:p>
            <a:r>
              <a:rPr lang="cs-CZ" dirty="0"/>
              <a:t>Web: pestouni.praha.eu (</a:t>
            </a:r>
            <a:r>
              <a:rPr lang="cs-CZ" dirty="0" err="1"/>
              <a:t>info</a:t>
            </a:r>
            <a:r>
              <a:rPr lang="cs-CZ" dirty="0"/>
              <a:t> např. o doprovázejících organizacích, rozhovory, postup, kontakty….)</a:t>
            </a:r>
          </a:p>
          <a:p>
            <a:r>
              <a:rPr lang="cs-CZ" dirty="0" err="1"/>
              <a:t>Fb</a:t>
            </a:r>
            <a:r>
              <a:rPr lang="cs-CZ" dirty="0"/>
              <a:t>: </a:t>
            </a:r>
            <a:r>
              <a:rPr lang="cs-CZ" dirty="0" err="1"/>
              <a:t>Novi</a:t>
            </a:r>
            <a:r>
              <a:rPr lang="cs-CZ" dirty="0"/>
              <a:t> </a:t>
            </a:r>
            <a:r>
              <a:rPr lang="cs-CZ" dirty="0" err="1"/>
              <a:t>pestouni</a:t>
            </a:r>
            <a:endParaRPr lang="cs-CZ" dirty="0"/>
          </a:p>
          <a:p>
            <a:r>
              <a:rPr lang="cs-CZ" dirty="0"/>
              <a:t>Další mediální akce a výstupy, </a:t>
            </a:r>
            <a:r>
              <a:rPr lang="cs-CZ" dirty="0" err="1"/>
              <a:t>podcasty</a:t>
            </a:r>
            <a:r>
              <a:rPr lang="cs-CZ" dirty="0"/>
              <a:t>, rozhovory</a:t>
            </a:r>
          </a:p>
          <a:p>
            <a:r>
              <a:rPr lang="cs-CZ" dirty="0"/>
              <a:t>SNF</a:t>
            </a:r>
          </a:p>
          <a:p>
            <a:r>
              <a:rPr lang="cs-CZ" dirty="0"/>
              <a:t>A další</a:t>
            </a:r>
          </a:p>
        </p:txBody>
      </p:sp>
    </p:spTree>
    <p:extLst>
      <p:ext uri="{BB962C8B-B14F-4D97-AF65-F5344CB8AC3E}">
        <p14:creationId xmlns:p14="http://schemas.microsoft.com/office/powerpoint/2010/main" val="3473111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TM03457452[[fn=Nebe]]</Template>
  <TotalTime>78</TotalTime>
  <Words>739</Words>
  <Application>Microsoft Office PowerPoint</Application>
  <PresentationFormat>Širokoúhlá obrazovka</PresentationFormat>
  <Paragraphs>108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Nebe</vt:lpstr>
      <vt:lpstr>Náhradní rodinná péče v hl. m. Praze</vt:lpstr>
      <vt:lpstr>Prezentace aplikace PowerPoint</vt:lpstr>
      <vt:lpstr>Žadatelé o NRP – počty přijatých žádostí</vt:lpstr>
      <vt:lpstr>Děti nahlášené do NRP (metodicky „hlídáme“)</vt:lpstr>
      <vt:lpstr>Prezentace aplikace PowerPoint</vt:lpstr>
      <vt:lpstr>Stručný popis procesu</vt:lpstr>
      <vt:lpstr>Přípravné kurzy</vt:lpstr>
      <vt:lpstr>Mýty, OMYLY a Etická dilemata</vt:lpstr>
      <vt:lpstr>Co děláme pro to, abychom měli pěstounů víc</vt:lpstr>
      <vt:lpstr>Individuální nábory</vt:lpstr>
      <vt:lpstr>Kampaň – ukázky vizuálů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Náhradní rodinná péče v hl. m. Praze</dc:title>
  <dc:creator>Klinecká Jana (MHMP, SOV)</dc:creator>
  <cp:lastModifiedBy>Klinecká Jana (MHMP, SOV)</cp:lastModifiedBy>
  <cp:revision>10</cp:revision>
  <dcterms:created xsi:type="dcterms:W3CDTF">2024-04-03T18:30:44Z</dcterms:created>
  <dcterms:modified xsi:type="dcterms:W3CDTF">2024-04-04T18:46:26Z</dcterms:modified>
</cp:coreProperties>
</file>